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4630400" cy="10972800"/>
  <p:notesSz cx="10972800" cy="14630400"/>
  <p:embeddedFontLst>
    <p:embeddedFont>
      <p:font typeface="Quattrocento" panose="02020502030000000404" pitchFamily="18" charset="0"/>
      <p:regular r:id="rId39"/>
      <p:bold r:id="rId4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2" d="100"/>
          <a:sy n="42" d="100"/>
        </p:scale>
        <p:origin x="12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1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10972800"/>
          </a:xfrm>
          <a:prstGeom prst="rect">
            <a:avLst/>
          </a:prstGeom>
        </p:spPr>
      </p:pic>
      <p:sp>
        <p:nvSpPr>
          <p:cNvPr id="3" name="Text 0"/>
          <p:cNvSpPr/>
          <p:nvPr/>
        </p:nvSpPr>
        <p:spPr>
          <a:xfrm>
            <a:off x="8152924" y="1865233"/>
            <a:ext cx="56397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4" name="Text 1"/>
          <p:cNvSpPr/>
          <p:nvPr/>
        </p:nvSpPr>
        <p:spPr>
          <a:xfrm>
            <a:off x="8152924" y="2517457"/>
            <a:ext cx="56397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8152924" y="3259455"/>
            <a:ext cx="5639753" cy="1408033"/>
          </a:xfrm>
          <a:prstGeom prst="rect">
            <a:avLst/>
          </a:prstGeom>
          <a:noFill/>
          <a:ln/>
        </p:spPr>
        <p:txBody>
          <a:bodyPr wrap="square" lIns="0" tIns="0" rIns="0" bIns="0" rtlCol="0" anchor="t"/>
          <a:lstStyle/>
          <a:p>
            <a:pPr marL="0" indent="0" algn="ctr">
              <a:lnSpc>
                <a:spcPts val="5500"/>
              </a:lnSpc>
              <a:buNone/>
            </a:pPr>
            <a:r>
              <a:rPr lang="en-US" sz="4400" b="1" i="1" dirty="0">
                <a:solidFill>
                  <a:srgbClr val="EF9C82"/>
                </a:solidFill>
                <a:latin typeface="Quattrocento" pitchFamily="34" charset="0"/>
                <a:ea typeface="Quattrocento" pitchFamily="34" charset="-122"/>
                <a:cs typeface="Quattrocento" pitchFamily="34" charset="-120"/>
              </a:rPr>
              <a:t>Projet analyse données</a:t>
            </a:r>
            <a:endParaRPr lang="en-US" sz="4400" dirty="0"/>
          </a:p>
        </p:txBody>
      </p:sp>
      <p:sp>
        <p:nvSpPr>
          <p:cNvPr id="6" name="Text 3"/>
          <p:cNvSpPr/>
          <p:nvPr/>
        </p:nvSpPr>
        <p:spPr>
          <a:xfrm>
            <a:off x="8152924" y="5026462"/>
            <a:ext cx="5639753" cy="383024"/>
          </a:xfrm>
          <a:prstGeom prst="rect">
            <a:avLst/>
          </a:prstGeom>
          <a:noFill/>
          <a:ln/>
        </p:spPr>
        <p:txBody>
          <a:bodyPr wrap="none" lIns="0" tIns="0" rIns="0" bIns="0" rtlCol="0" anchor="t"/>
          <a:lstStyle/>
          <a:p>
            <a:pPr marL="0" indent="0" algn="ctr">
              <a:lnSpc>
                <a:spcPts val="3000"/>
              </a:lnSpc>
              <a:buNone/>
            </a:pPr>
            <a:r>
              <a:rPr lang="en-US" sz="1850" b="1" dirty="0">
                <a:solidFill>
                  <a:srgbClr val="F9EEE7"/>
                </a:solidFill>
                <a:latin typeface="Quattrocento" pitchFamily="34" charset="0"/>
                <a:ea typeface="Quattrocento" pitchFamily="34" charset="-122"/>
                <a:cs typeface="Quattrocento" pitchFamily="34" charset="-120"/>
              </a:rPr>
              <a:t>Analyse des ventes</a:t>
            </a:r>
            <a:endParaRPr lang="en-US" sz="1850" dirty="0"/>
          </a:p>
        </p:txBody>
      </p:sp>
      <p:sp>
        <p:nvSpPr>
          <p:cNvPr id="7" name="Text 4"/>
          <p:cNvSpPr/>
          <p:nvPr/>
        </p:nvSpPr>
        <p:spPr>
          <a:xfrm>
            <a:off x="8152924" y="5678686"/>
            <a:ext cx="5639753"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8" name="Text 5"/>
          <p:cNvSpPr/>
          <p:nvPr/>
        </p:nvSpPr>
        <p:spPr>
          <a:xfrm>
            <a:off x="8152924" y="6330910"/>
            <a:ext cx="56397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9" name="Text 6"/>
          <p:cNvSpPr/>
          <p:nvPr/>
        </p:nvSpPr>
        <p:spPr>
          <a:xfrm>
            <a:off x="8152924" y="6983135"/>
            <a:ext cx="5639753" cy="383024"/>
          </a:xfrm>
          <a:prstGeom prst="rect">
            <a:avLst/>
          </a:prstGeom>
          <a:noFill/>
          <a:ln/>
        </p:spPr>
        <p:txBody>
          <a:bodyPr wrap="none" lIns="0" tIns="0" rIns="0" bIns="0" rtlCol="0" anchor="t"/>
          <a:lstStyle/>
          <a:p>
            <a:pPr marL="0" indent="0" algn="r">
              <a:lnSpc>
                <a:spcPts val="3000"/>
              </a:lnSpc>
              <a:buNone/>
            </a:pPr>
            <a:endParaRPr lang="en-US" sz="1850" dirty="0"/>
          </a:p>
        </p:txBody>
      </p:sp>
      <p:sp>
        <p:nvSpPr>
          <p:cNvPr id="10" name="Text 7"/>
          <p:cNvSpPr/>
          <p:nvPr/>
        </p:nvSpPr>
        <p:spPr>
          <a:xfrm>
            <a:off x="8152924" y="7635359"/>
            <a:ext cx="5639753" cy="383024"/>
          </a:xfrm>
          <a:prstGeom prst="rect">
            <a:avLst/>
          </a:prstGeom>
          <a:noFill/>
          <a:ln/>
        </p:spPr>
        <p:txBody>
          <a:bodyPr wrap="none" lIns="0" tIns="0" rIns="0" bIns="0" rtlCol="0" anchor="t"/>
          <a:lstStyle/>
          <a:p>
            <a:pPr marL="0" indent="0" algn="r">
              <a:lnSpc>
                <a:spcPts val="3000"/>
              </a:lnSpc>
              <a:buNone/>
            </a:pPr>
            <a:endParaRPr lang="en-US" sz="1850" dirty="0"/>
          </a:p>
        </p:txBody>
      </p:sp>
      <p:sp>
        <p:nvSpPr>
          <p:cNvPr id="11" name="Text 8"/>
          <p:cNvSpPr/>
          <p:nvPr/>
        </p:nvSpPr>
        <p:spPr>
          <a:xfrm>
            <a:off x="8152924" y="8287583"/>
            <a:ext cx="5639753" cy="383024"/>
          </a:xfrm>
          <a:prstGeom prst="rect">
            <a:avLst/>
          </a:prstGeom>
          <a:noFill/>
          <a:ln/>
        </p:spPr>
        <p:txBody>
          <a:bodyPr wrap="none" lIns="0" tIns="0" rIns="0" bIns="0" rtlCol="0" anchor="t"/>
          <a:lstStyle/>
          <a:p>
            <a:pPr marL="0" indent="0" algn="r">
              <a:lnSpc>
                <a:spcPts val="3000"/>
              </a:lnSpc>
              <a:buNone/>
            </a:pPr>
            <a:endParaRPr lang="en-US" sz="1850" dirty="0"/>
          </a:p>
        </p:txBody>
      </p:sp>
      <p:sp>
        <p:nvSpPr>
          <p:cNvPr id="12" name="Text 9"/>
          <p:cNvSpPr/>
          <p:nvPr/>
        </p:nvSpPr>
        <p:spPr>
          <a:xfrm>
            <a:off x="8152924" y="8939808"/>
            <a:ext cx="5639753" cy="383024"/>
          </a:xfrm>
          <a:prstGeom prst="rect">
            <a:avLst/>
          </a:prstGeom>
          <a:noFill/>
          <a:ln/>
        </p:spPr>
        <p:txBody>
          <a:bodyPr wrap="none" lIns="0" tIns="0" rIns="0" bIns="0" rtlCol="0" anchor="t"/>
          <a:lstStyle/>
          <a:p>
            <a:pPr marL="0" indent="0" algn="r">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5829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Echantillonnage</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On va appliquer une méthodes d’échantillonnage sur nos données de ventes.</a:t>
            </a:r>
            <a:endParaRPr lang="en-US" sz="1850" dirty="0"/>
          </a:p>
        </p:txBody>
      </p:sp>
      <p:sp>
        <p:nvSpPr>
          <p:cNvPr id="4" name="Text 2"/>
          <p:cNvSpPr/>
          <p:nvPr/>
        </p:nvSpPr>
        <p:spPr>
          <a:xfrm>
            <a:off x="837724" y="2493288"/>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44444"/>
                </a:solidFill>
                <a:latin typeface="Quattrocento" pitchFamily="34" charset="0"/>
                <a:ea typeface="Quattrocento" pitchFamily="34" charset="-122"/>
                <a:cs typeface="Quattrocento" pitchFamily="34" charset="-120"/>
              </a:rPr>
              <a:t>Échantillonnage aléatoire simple</a:t>
            </a:r>
            <a:endParaRPr lang="en-US" sz="1850" dirty="0"/>
          </a:p>
        </p:txBody>
      </p:sp>
      <p:sp>
        <p:nvSpPr>
          <p:cNvPr id="5" name="Text 3"/>
          <p:cNvSpPr/>
          <p:nvPr/>
        </p:nvSpPr>
        <p:spPr>
          <a:xfrm>
            <a:off x="837724" y="3145512"/>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Description</a:t>
            </a:r>
            <a:r>
              <a:rPr lang="en-US" sz="1850" dirty="0">
                <a:solidFill>
                  <a:srgbClr val="F9EEE7"/>
                </a:solidFill>
                <a:latin typeface="Quattrocento" pitchFamily="34" charset="0"/>
                <a:ea typeface="Quattrocento" pitchFamily="34" charset="-122"/>
                <a:cs typeface="Quattrocento" pitchFamily="34" charset="-120"/>
              </a:rPr>
              <a:t> : Chaque élément de la population a une probabilité égale d'être sélectionné.</a:t>
            </a:r>
            <a:endParaRPr lang="en-US" sz="1850" dirty="0"/>
          </a:p>
        </p:txBody>
      </p:sp>
      <p:sp>
        <p:nvSpPr>
          <p:cNvPr id="6" name="Text 4"/>
          <p:cNvSpPr/>
          <p:nvPr/>
        </p:nvSpPr>
        <p:spPr>
          <a:xfrm>
            <a:off x="837724" y="3797737"/>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Avantages</a:t>
            </a:r>
            <a:r>
              <a:rPr lang="en-US" sz="1850" dirty="0">
                <a:solidFill>
                  <a:srgbClr val="F9EEE7"/>
                </a:solidFill>
                <a:latin typeface="Quattrocento" pitchFamily="34" charset="0"/>
                <a:ea typeface="Quattrocento" pitchFamily="34" charset="-122"/>
                <a:cs typeface="Quattrocento" pitchFamily="34" charset="-120"/>
              </a:rPr>
              <a:t> : Facile à mettre en œuvre ; garantit que l'échantillon est représentatif si la taille est suffisante.</a:t>
            </a:r>
            <a:endParaRPr lang="en-US" sz="1850" dirty="0"/>
          </a:p>
        </p:txBody>
      </p:sp>
      <p:sp>
        <p:nvSpPr>
          <p:cNvPr id="7" name="Text 5"/>
          <p:cNvSpPr/>
          <p:nvPr/>
        </p:nvSpPr>
        <p:spPr>
          <a:xfrm>
            <a:off x="837724" y="4449961"/>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Inconvénients</a:t>
            </a:r>
            <a:r>
              <a:rPr lang="en-US" sz="1850" dirty="0">
                <a:solidFill>
                  <a:srgbClr val="F9EEE7"/>
                </a:solidFill>
                <a:latin typeface="Quattrocento" pitchFamily="34" charset="0"/>
                <a:ea typeface="Quattrocento" pitchFamily="34" charset="-122"/>
                <a:cs typeface="Quattrocento" pitchFamily="34" charset="-120"/>
              </a:rPr>
              <a:t> : Nécessite une liste complète de la population ; peut-être coûteux pour les grandes populations.</a:t>
            </a:r>
            <a:endParaRPr lang="en-US" sz="1850" dirty="0"/>
          </a:p>
        </p:txBody>
      </p:sp>
      <p:sp>
        <p:nvSpPr>
          <p:cNvPr id="8" name="Text 6"/>
          <p:cNvSpPr/>
          <p:nvPr/>
        </p:nvSpPr>
        <p:spPr>
          <a:xfrm>
            <a:off x="837724" y="5102185"/>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9" name="Text 7"/>
          <p:cNvSpPr/>
          <p:nvPr/>
        </p:nvSpPr>
        <p:spPr>
          <a:xfrm>
            <a:off x="837724" y="5754410"/>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L’échantillonnage aléatoire simple assure que chaque vente, indépendamment du type de produit, a une probabilité égale d’être incluse dans l’échantillon. On peut directement tirer un échantillon de chaque feuille ou des trois combinées.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8180" y="532924"/>
            <a:ext cx="4559856" cy="569952"/>
          </a:xfrm>
          <a:prstGeom prst="rect">
            <a:avLst/>
          </a:prstGeom>
          <a:noFill/>
          <a:ln/>
        </p:spPr>
        <p:txBody>
          <a:bodyPr wrap="none" lIns="0" tIns="0" rIns="0" bIns="0" rtlCol="0" anchor="t"/>
          <a:lstStyle/>
          <a:p>
            <a:pPr marL="0" indent="0">
              <a:lnSpc>
                <a:spcPts val="4450"/>
              </a:lnSpc>
              <a:buNone/>
            </a:pPr>
            <a:r>
              <a:rPr lang="en-US" sz="3550" b="1" dirty="0">
                <a:solidFill>
                  <a:srgbClr val="FFD9BE"/>
                </a:solidFill>
                <a:latin typeface="Quattrocento" pitchFamily="34" charset="0"/>
                <a:ea typeface="Quattrocento" pitchFamily="34" charset="-122"/>
                <a:cs typeface="Quattrocento" pitchFamily="34" charset="-120"/>
              </a:rPr>
              <a:t>Echantillonnage</a:t>
            </a:r>
            <a:endParaRPr lang="en-US" sz="3550" dirty="0"/>
          </a:p>
        </p:txBody>
      </p:sp>
      <p:sp>
        <p:nvSpPr>
          <p:cNvPr id="3" name="Text 1"/>
          <p:cNvSpPr/>
          <p:nvPr/>
        </p:nvSpPr>
        <p:spPr>
          <a:xfrm>
            <a:off x="678180" y="1490424"/>
            <a:ext cx="13274040" cy="1240155"/>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Le code extrait des échantillons aléatoires représentant 60% des données pour chaque catégorie (pantalons, robes et pulls) à partir d'un fichier Excel. Cette méthode permet de travailler sur un sous-ensemble représentatif des données, facilitant ainsi des analyses plus rapides et ciblées. La taille de l'échantillon a été choisie en raison de la taille relativement petite des données disponibles. En sélectionnant 60%, on obtient un échantillon suffisamment important pour réaliser des analyses significatives tout en simplifiant les calculs.</a:t>
            </a:r>
            <a:endParaRPr lang="en-US" sz="1500" dirty="0"/>
          </a:p>
        </p:txBody>
      </p:sp>
      <p:pic>
        <p:nvPicPr>
          <p:cNvPr id="4" name="Image 0" descr="preencoded.png"/>
          <p:cNvPicPr>
            <a:picLocks noChangeAspect="1"/>
          </p:cNvPicPr>
          <p:nvPr/>
        </p:nvPicPr>
        <p:blipFill>
          <a:blip r:embed="rId3"/>
          <a:stretch>
            <a:fillRect/>
          </a:stretch>
        </p:blipFill>
        <p:spPr>
          <a:xfrm>
            <a:off x="3485317" y="2948583"/>
            <a:ext cx="7659648" cy="4658320"/>
          </a:xfrm>
          <a:prstGeom prst="rect">
            <a:avLst/>
          </a:prstGeom>
        </p:spPr>
      </p:pic>
      <p:sp>
        <p:nvSpPr>
          <p:cNvPr id="5" name="Text 2"/>
          <p:cNvSpPr/>
          <p:nvPr/>
        </p:nvSpPr>
        <p:spPr>
          <a:xfrm>
            <a:off x="678180" y="7824907"/>
            <a:ext cx="13274040" cy="310039"/>
          </a:xfrm>
          <a:prstGeom prst="rect">
            <a:avLst/>
          </a:prstGeom>
          <a:noFill/>
          <a:ln/>
        </p:spPr>
        <p:txBody>
          <a:bodyPr wrap="non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Le résultat du code:</a:t>
            </a:r>
            <a:endParaRPr lang="en-US" sz="1500" dirty="0"/>
          </a:p>
        </p:txBody>
      </p:sp>
      <p:pic>
        <p:nvPicPr>
          <p:cNvPr id="6" name="Image 1" descr="preencoded.png"/>
          <p:cNvPicPr>
            <a:picLocks noChangeAspect="1"/>
          </p:cNvPicPr>
          <p:nvPr/>
        </p:nvPicPr>
        <p:blipFill>
          <a:blip r:embed="rId4"/>
          <a:stretch>
            <a:fillRect/>
          </a:stretch>
        </p:blipFill>
        <p:spPr>
          <a:xfrm>
            <a:off x="4275058" y="8352949"/>
            <a:ext cx="6080284" cy="1562457"/>
          </a:xfrm>
          <a:prstGeom prst="rect">
            <a:avLst/>
          </a:prstGeom>
        </p:spPr>
      </p:pic>
      <p:sp>
        <p:nvSpPr>
          <p:cNvPr id="7" name="Text 3"/>
          <p:cNvSpPr/>
          <p:nvPr/>
        </p:nvSpPr>
        <p:spPr>
          <a:xfrm>
            <a:off x="678180" y="10133409"/>
            <a:ext cx="13274040" cy="310039"/>
          </a:xfrm>
          <a:prstGeom prst="rect">
            <a:avLst/>
          </a:prstGeom>
          <a:noFill/>
          <a:ln/>
        </p:spPr>
        <p:txBody>
          <a:bodyPr wrap="none" lIns="0" tIns="0" rIns="0" bIns="0" rtlCol="0" anchor="t"/>
          <a:lstStyle/>
          <a:p>
            <a:pPr marL="0" indent="0">
              <a:lnSpc>
                <a:spcPts val="2400"/>
              </a:lnSpc>
              <a:buNone/>
            </a:pP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3—Suppression des doublons</a:t>
            </a:r>
            <a:endParaRPr lang="en-US" sz="4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10897" y="401479"/>
            <a:ext cx="4163258" cy="429339"/>
          </a:xfrm>
          <a:prstGeom prst="rect">
            <a:avLst/>
          </a:prstGeom>
          <a:noFill/>
          <a:ln/>
        </p:spPr>
        <p:txBody>
          <a:bodyPr wrap="none" lIns="0" tIns="0" rIns="0" bIns="0" rtlCol="0" anchor="t"/>
          <a:lstStyle/>
          <a:p>
            <a:pPr marL="0" indent="0">
              <a:lnSpc>
                <a:spcPts val="3350"/>
              </a:lnSpc>
              <a:buNone/>
            </a:pPr>
            <a:r>
              <a:rPr lang="en-US" sz="2700" b="1" dirty="0">
                <a:solidFill>
                  <a:srgbClr val="FFD9BE"/>
                </a:solidFill>
                <a:latin typeface="Quattrocento" pitchFamily="34" charset="0"/>
                <a:ea typeface="Quattrocento" pitchFamily="34" charset="-122"/>
                <a:cs typeface="Quattrocento" pitchFamily="34" charset="-120"/>
              </a:rPr>
              <a:t>Suppression des doublons</a:t>
            </a:r>
            <a:endParaRPr lang="en-US" sz="2700" dirty="0"/>
          </a:p>
        </p:txBody>
      </p:sp>
      <p:sp>
        <p:nvSpPr>
          <p:cNvPr id="3" name="Text 1"/>
          <p:cNvSpPr/>
          <p:nvPr/>
        </p:nvSpPr>
        <p:spPr>
          <a:xfrm>
            <a:off x="510897" y="1122759"/>
            <a:ext cx="13608606" cy="700445"/>
          </a:xfrm>
          <a:prstGeom prst="rect">
            <a:avLst/>
          </a:prstGeom>
          <a:noFill/>
          <a:ln/>
        </p:spPr>
        <p:txBody>
          <a:bodyPr wrap="square" lIns="0" tIns="0" rIns="0" bIns="0" rtlCol="0" anchor="t"/>
          <a:lstStyle/>
          <a:p>
            <a:pPr marL="0" indent="0">
              <a:lnSpc>
                <a:spcPts val="1800"/>
              </a:lnSpc>
              <a:buNone/>
            </a:pPr>
            <a:r>
              <a:rPr lang="en-US" sz="1100" dirty="0">
                <a:solidFill>
                  <a:srgbClr val="F9EEE7"/>
                </a:solidFill>
                <a:latin typeface="Quattrocento" pitchFamily="34" charset="0"/>
                <a:ea typeface="Quattrocento" pitchFamily="34" charset="-122"/>
                <a:cs typeface="Quattrocento" pitchFamily="34" charset="-120"/>
              </a:rPr>
              <a:t>La suppression des doublons après l'échantillonnage est cruciale pour garantir la fiabilité des données. Elle évite les biais liés à la présence de données identiques dans l'échantillon, assurant ainsi que les résultats de l'analyse reflètent fidèlement la population d'origine. En plus de garantir l'intégrité des données, la suppression des doublons améliore l'efficacité des algorithmes et optimise l'utilisation de l'espace de stockage.</a:t>
            </a:r>
            <a:endParaRPr lang="en-US" sz="1100" dirty="0"/>
          </a:p>
        </p:txBody>
      </p:sp>
      <p:pic>
        <p:nvPicPr>
          <p:cNvPr id="4" name="Image 0" descr="preencoded.png"/>
          <p:cNvPicPr>
            <a:picLocks noChangeAspect="1"/>
          </p:cNvPicPr>
          <p:nvPr/>
        </p:nvPicPr>
        <p:blipFill>
          <a:blip r:embed="rId3"/>
          <a:stretch>
            <a:fillRect/>
          </a:stretch>
        </p:blipFill>
        <p:spPr>
          <a:xfrm>
            <a:off x="3165277" y="1987391"/>
            <a:ext cx="8299728" cy="3742015"/>
          </a:xfrm>
          <a:prstGeom prst="rect">
            <a:avLst/>
          </a:prstGeom>
        </p:spPr>
      </p:pic>
      <p:sp>
        <p:nvSpPr>
          <p:cNvPr id="5" name="Text 2"/>
          <p:cNvSpPr/>
          <p:nvPr/>
        </p:nvSpPr>
        <p:spPr>
          <a:xfrm>
            <a:off x="510897" y="5893594"/>
            <a:ext cx="13608606" cy="233482"/>
          </a:xfrm>
          <a:prstGeom prst="rect">
            <a:avLst/>
          </a:prstGeom>
          <a:noFill/>
          <a:ln/>
        </p:spPr>
        <p:txBody>
          <a:bodyPr wrap="none" lIns="0" tIns="0" rIns="0" bIns="0" rtlCol="0" anchor="t"/>
          <a:lstStyle/>
          <a:p>
            <a:pPr marL="0" indent="0">
              <a:lnSpc>
                <a:spcPts val="1800"/>
              </a:lnSpc>
              <a:buNone/>
            </a:pPr>
            <a:r>
              <a:rPr lang="en-US" sz="1100" dirty="0">
                <a:solidFill>
                  <a:srgbClr val="F9EEE7"/>
                </a:solidFill>
                <a:latin typeface="Quattrocento" pitchFamily="34" charset="0"/>
                <a:ea typeface="Quattrocento" pitchFamily="34" charset="-122"/>
                <a:cs typeface="Quattrocento" pitchFamily="34" charset="-120"/>
              </a:rPr>
              <a:t>Le résultat du code:</a:t>
            </a:r>
            <a:endParaRPr lang="en-US" sz="1100" dirty="0"/>
          </a:p>
        </p:txBody>
      </p:sp>
      <p:pic>
        <p:nvPicPr>
          <p:cNvPr id="6" name="Image 1" descr="preencoded.png"/>
          <p:cNvPicPr>
            <a:picLocks noChangeAspect="1"/>
          </p:cNvPicPr>
          <p:nvPr/>
        </p:nvPicPr>
        <p:blipFill>
          <a:blip r:embed="rId4"/>
          <a:stretch>
            <a:fillRect/>
          </a:stretch>
        </p:blipFill>
        <p:spPr>
          <a:xfrm>
            <a:off x="3926086" y="6291263"/>
            <a:ext cx="6778109" cy="3509248"/>
          </a:xfrm>
          <a:prstGeom prst="rect">
            <a:avLst/>
          </a:prstGeom>
        </p:spPr>
      </p:pic>
      <p:sp>
        <p:nvSpPr>
          <p:cNvPr id="7" name="Text 3"/>
          <p:cNvSpPr/>
          <p:nvPr/>
        </p:nvSpPr>
        <p:spPr>
          <a:xfrm>
            <a:off x="510897" y="9964698"/>
            <a:ext cx="13608606" cy="233482"/>
          </a:xfrm>
          <a:prstGeom prst="rect">
            <a:avLst/>
          </a:prstGeom>
          <a:noFill/>
          <a:ln/>
        </p:spPr>
        <p:txBody>
          <a:bodyPr wrap="none" lIns="0" tIns="0" rIns="0" bIns="0" rtlCol="0" anchor="t"/>
          <a:lstStyle/>
          <a:p>
            <a:pPr marL="0" indent="0">
              <a:lnSpc>
                <a:spcPts val="1800"/>
              </a:lnSpc>
              <a:buNone/>
            </a:pPr>
            <a:endParaRPr lang="en-US" sz="1100" dirty="0"/>
          </a:p>
        </p:txBody>
      </p:sp>
      <p:sp>
        <p:nvSpPr>
          <p:cNvPr id="8" name="Text 4"/>
          <p:cNvSpPr/>
          <p:nvPr/>
        </p:nvSpPr>
        <p:spPr>
          <a:xfrm>
            <a:off x="510897" y="10417135"/>
            <a:ext cx="1717596" cy="214670"/>
          </a:xfrm>
          <a:prstGeom prst="rect">
            <a:avLst/>
          </a:prstGeom>
          <a:noFill/>
          <a:ln/>
        </p:spPr>
        <p:txBody>
          <a:bodyPr wrap="none" lIns="0" tIns="0" rIns="0" bIns="0" rtlCol="0" anchor="t"/>
          <a:lstStyle/>
          <a:p>
            <a:pPr marL="0" indent="0">
              <a:lnSpc>
                <a:spcPts val="16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658297"/>
            <a:ext cx="6825615"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Suppression des doublons</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 résultat du code:</a:t>
            </a:r>
            <a:endParaRPr lang="en-US" sz="1850" dirty="0"/>
          </a:p>
        </p:txBody>
      </p:sp>
      <p:sp>
        <p:nvSpPr>
          <p:cNvPr id="4" name="Text 2"/>
          <p:cNvSpPr/>
          <p:nvPr/>
        </p:nvSpPr>
        <p:spPr>
          <a:xfrm>
            <a:off x="837724" y="2493288"/>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Les résultats montrent que les doublons ont été correctement gérés, aucun doublon n'ayant été détecté dans les datasets des pantalons, robes et pulls.</a:t>
            </a:r>
            <a:endParaRPr lang="en-US" sz="1850" dirty="0"/>
          </a:p>
        </p:txBody>
      </p:sp>
      <p:pic>
        <p:nvPicPr>
          <p:cNvPr id="5" name="Image 0" descr="preencoded.png"/>
          <p:cNvPicPr>
            <a:picLocks noChangeAspect="1"/>
          </p:cNvPicPr>
          <p:nvPr/>
        </p:nvPicPr>
        <p:blipFill>
          <a:blip r:embed="rId3"/>
          <a:stretch>
            <a:fillRect/>
          </a:stretch>
        </p:blipFill>
        <p:spPr>
          <a:xfrm>
            <a:off x="1758315" y="3528536"/>
            <a:ext cx="11113770" cy="57540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4—Gestion des valeurs manquantes</a:t>
            </a:r>
            <a:endParaRPr lang="en-US"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9151" y="651510"/>
            <a:ext cx="8300918" cy="696754"/>
          </a:xfrm>
          <a:prstGeom prst="rect">
            <a:avLst/>
          </a:prstGeom>
          <a:noFill/>
          <a:ln/>
        </p:spPr>
        <p:txBody>
          <a:bodyPr wrap="none" lIns="0" tIns="0" rIns="0" bIns="0" rtlCol="0" anchor="t"/>
          <a:lstStyle/>
          <a:p>
            <a:pPr marL="0" indent="0">
              <a:lnSpc>
                <a:spcPts val="5450"/>
              </a:lnSpc>
              <a:buNone/>
            </a:pPr>
            <a:r>
              <a:rPr lang="en-US" sz="4350" b="1" dirty="0">
                <a:solidFill>
                  <a:srgbClr val="FFD9BE"/>
                </a:solidFill>
                <a:latin typeface="Quattrocento" pitchFamily="34" charset="0"/>
                <a:ea typeface="Quattrocento" pitchFamily="34" charset="-122"/>
                <a:cs typeface="Quattrocento" pitchFamily="34" charset="-120"/>
              </a:rPr>
              <a:t>Gestion des valeurs manquantes</a:t>
            </a:r>
            <a:endParaRPr lang="en-US" sz="4350" dirty="0"/>
          </a:p>
        </p:txBody>
      </p:sp>
      <p:sp>
        <p:nvSpPr>
          <p:cNvPr id="3" name="Text 1"/>
          <p:cNvSpPr/>
          <p:nvPr/>
        </p:nvSpPr>
        <p:spPr>
          <a:xfrm>
            <a:off x="829151" y="1822013"/>
            <a:ext cx="12972098" cy="758190"/>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Après avoir supprimé les doublons pour garantir l'unicité des enregistrements, l'étape suivante consiste à gérer les éventuelles valeurs manquantes.</a:t>
            </a:r>
            <a:endParaRPr lang="en-US" sz="1850" dirty="0"/>
          </a:p>
        </p:txBody>
      </p:sp>
      <p:sp>
        <p:nvSpPr>
          <p:cNvPr id="4" name="Text 2"/>
          <p:cNvSpPr/>
          <p:nvPr/>
        </p:nvSpPr>
        <p:spPr>
          <a:xfrm>
            <a:off x="829151" y="2846665"/>
            <a:ext cx="12972098" cy="1516380"/>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 L'imputation par la moyenne est choisie comme méthode, car elle permet de remplacer les valeurs manquantes par une estimation simple et cohérente, tout en préservant la distribution statistique des données numériques. Cette approche évite la perte d'informations due à une suppression des lignes incomplètes et garantit que les données restent exploitables pour les analyses ou l'entraînement des modèles</a:t>
            </a:r>
            <a:endParaRPr lang="en-US" sz="1850" dirty="0"/>
          </a:p>
        </p:txBody>
      </p:sp>
      <p:pic>
        <p:nvPicPr>
          <p:cNvPr id="5" name="Image 0" descr="preencoded.png"/>
          <p:cNvPicPr>
            <a:picLocks noChangeAspect="1"/>
          </p:cNvPicPr>
          <p:nvPr/>
        </p:nvPicPr>
        <p:blipFill>
          <a:blip r:embed="rId3"/>
          <a:stretch>
            <a:fillRect/>
          </a:stretch>
        </p:blipFill>
        <p:spPr>
          <a:xfrm>
            <a:off x="3255407" y="4629507"/>
            <a:ext cx="8119467" cy="56947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0548" y="448270"/>
            <a:ext cx="5711904" cy="479465"/>
          </a:xfrm>
          <a:prstGeom prst="rect">
            <a:avLst/>
          </a:prstGeom>
          <a:noFill/>
          <a:ln/>
        </p:spPr>
        <p:txBody>
          <a:bodyPr wrap="none" lIns="0" tIns="0" rIns="0" bIns="0" rtlCol="0" anchor="t"/>
          <a:lstStyle/>
          <a:p>
            <a:pPr marL="0" indent="0">
              <a:lnSpc>
                <a:spcPts val="3750"/>
              </a:lnSpc>
              <a:buNone/>
            </a:pPr>
            <a:r>
              <a:rPr lang="en-US" sz="3000" b="1" dirty="0">
                <a:solidFill>
                  <a:srgbClr val="FFD9BE"/>
                </a:solidFill>
                <a:latin typeface="Quattrocento" pitchFamily="34" charset="0"/>
                <a:ea typeface="Quattrocento" pitchFamily="34" charset="-122"/>
                <a:cs typeface="Quattrocento" pitchFamily="34" charset="-120"/>
              </a:rPr>
              <a:t>Gestion des valeurs manquantes</a:t>
            </a:r>
            <a:endParaRPr lang="en-US" sz="3000" dirty="0"/>
          </a:p>
        </p:txBody>
      </p:sp>
      <p:sp>
        <p:nvSpPr>
          <p:cNvPr id="3" name="Text 1"/>
          <p:cNvSpPr/>
          <p:nvPr/>
        </p:nvSpPr>
        <p:spPr>
          <a:xfrm>
            <a:off x="570548" y="1253728"/>
            <a:ext cx="13489305" cy="260747"/>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Le résultat du code: </a:t>
            </a:r>
            <a:endParaRPr lang="en-US" sz="1250" dirty="0"/>
          </a:p>
        </p:txBody>
      </p:sp>
      <p:pic>
        <p:nvPicPr>
          <p:cNvPr id="4" name="Image 0" descr="preencoded.png"/>
          <p:cNvPicPr>
            <a:picLocks noChangeAspect="1"/>
          </p:cNvPicPr>
          <p:nvPr/>
        </p:nvPicPr>
        <p:blipFill>
          <a:blip r:embed="rId3"/>
          <a:stretch>
            <a:fillRect/>
          </a:stretch>
        </p:blipFill>
        <p:spPr>
          <a:xfrm>
            <a:off x="2721769" y="1697831"/>
            <a:ext cx="9186863" cy="3854053"/>
          </a:xfrm>
          <a:prstGeom prst="rect">
            <a:avLst/>
          </a:prstGeom>
        </p:spPr>
      </p:pic>
      <p:pic>
        <p:nvPicPr>
          <p:cNvPr id="5" name="Image 1" descr="preencoded.png"/>
          <p:cNvPicPr>
            <a:picLocks noChangeAspect="1"/>
          </p:cNvPicPr>
          <p:nvPr/>
        </p:nvPicPr>
        <p:blipFill>
          <a:blip r:embed="rId4"/>
          <a:stretch>
            <a:fillRect/>
          </a:stretch>
        </p:blipFill>
        <p:spPr>
          <a:xfrm>
            <a:off x="2721769" y="5735241"/>
            <a:ext cx="9186863" cy="4198263"/>
          </a:xfrm>
          <a:prstGeom prst="rect">
            <a:avLst/>
          </a:prstGeom>
        </p:spPr>
      </p:pic>
      <p:sp>
        <p:nvSpPr>
          <p:cNvPr id="6" name="Text 2"/>
          <p:cNvSpPr/>
          <p:nvPr/>
        </p:nvSpPr>
        <p:spPr>
          <a:xfrm>
            <a:off x="570548" y="10116860"/>
            <a:ext cx="13489305" cy="521494"/>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Étant donné que le dataset ne contenait aucune valeur manquante dans les colonnes numériques, l'application de l'imputation par la moyenne n'a eu aucun impact. Les données sont donc restées inchangées.</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5—Détection des valeurs aberrantes</a:t>
            </a:r>
            <a:endParaRPr lang="en-US"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sp>
        <p:nvSpPr>
          <p:cNvPr id="3" name="Text 1"/>
          <p:cNvSpPr/>
          <p:nvPr/>
        </p:nvSpPr>
        <p:spPr>
          <a:xfrm>
            <a:off x="837724" y="1841063"/>
            <a:ext cx="12954952"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Après la gestion des valeurs manquantes, l'étape suivante consiste à détecter et analyser les valeurs aberrantes présentes dans les données. Ces valeurs, souvent situées en dehors de la plage normale des observations, peuvent fausser les analyses statistiques ou les modèles prédictifs. Pour ce faire, nous combinons une visualisation avec des boîtes à moustaches pour une détection visuelle des anomalies et la méthode de l'Intervalle Interquartile (IQR) pour une identification quantitative. Cette approche nous permettra d'évaluer l'étendue des valeurs extrêmes et de décider des actions correctives nécessaires.</a:t>
            </a:r>
            <a:endParaRPr lang="en-US" sz="1850" dirty="0"/>
          </a:p>
        </p:txBody>
      </p:sp>
      <p:pic>
        <p:nvPicPr>
          <p:cNvPr id="4" name="Image 0" descr="preencoded.png"/>
          <p:cNvPicPr>
            <a:picLocks noChangeAspect="1"/>
          </p:cNvPicPr>
          <p:nvPr/>
        </p:nvPicPr>
        <p:blipFill>
          <a:blip r:embed="rId3"/>
          <a:stretch>
            <a:fillRect/>
          </a:stretch>
        </p:blipFill>
        <p:spPr>
          <a:xfrm>
            <a:off x="2241113" y="4408408"/>
            <a:ext cx="10148173" cy="5754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6064"/>
          </a:xfrm>
          <a:prstGeom prst="rect">
            <a:avLst/>
          </a:prstGeom>
        </p:spPr>
      </p:pic>
      <p:sp>
        <p:nvSpPr>
          <p:cNvPr id="3" name="Text 0"/>
          <p:cNvSpPr/>
          <p:nvPr/>
        </p:nvSpPr>
        <p:spPr>
          <a:xfrm>
            <a:off x="782836" y="3575804"/>
            <a:ext cx="7553444" cy="657939"/>
          </a:xfrm>
          <a:prstGeom prst="rect">
            <a:avLst/>
          </a:prstGeom>
          <a:noFill/>
          <a:ln/>
        </p:spPr>
        <p:txBody>
          <a:bodyPr wrap="non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Objectifs de l'analyse des ventes</a:t>
            </a:r>
            <a:endParaRPr lang="en-US" sz="4100" dirty="0"/>
          </a:p>
        </p:txBody>
      </p:sp>
      <p:sp>
        <p:nvSpPr>
          <p:cNvPr id="4" name="Text 1"/>
          <p:cNvSpPr/>
          <p:nvPr/>
        </p:nvSpPr>
        <p:spPr>
          <a:xfrm>
            <a:off x="782836" y="4569262"/>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Optimiser les performances commerciales :</a:t>
            </a:r>
            <a:r>
              <a:rPr lang="en-US" sz="2050" dirty="0">
                <a:solidFill>
                  <a:srgbClr val="FFD9BE"/>
                </a:solidFill>
                <a:latin typeface="Quattrocento" pitchFamily="34" charset="0"/>
                <a:ea typeface="Quattrocento" pitchFamily="34" charset="-122"/>
                <a:cs typeface="Quattrocento" pitchFamily="34" charset="-120"/>
              </a:rPr>
              <a:t> Déceler les tendances, les modèles récurrents et les opportunités afin d’accroître les ventes et d’améliorer l’efficacité opérationnelle.</a:t>
            </a:r>
            <a:endParaRPr lang="en-US" sz="2050" dirty="0"/>
          </a:p>
        </p:txBody>
      </p:sp>
      <p:sp>
        <p:nvSpPr>
          <p:cNvPr id="5" name="Text 2"/>
          <p:cNvSpPr/>
          <p:nvPr/>
        </p:nvSpPr>
        <p:spPr>
          <a:xfrm>
            <a:off x="782836" y="5562481"/>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Anticiper les ventes à venir :</a:t>
            </a:r>
            <a:r>
              <a:rPr lang="en-US" sz="2050" dirty="0">
                <a:solidFill>
                  <a:srgbClr val="FFD9BE"/>
                </a:solidFill>
                <a:latin typeface="Quattrocento" pitchFamily="34" charset="0"/>
                <a:ea typeface="Quattrocento" pitchFamily="34" charset="-122"/>
                <a:cs typeface="Quattrocento" pitchFamily="34" charset="-120"/>
              </a:rPr>
              <a:t> Prédire les volumes de ventes futurs en se basant sur des données et des tendances historiques pour mieux planifier les stocks et les ressources.</a:t>
            </a:r>
            <a:endParaRPr lang="en-US" sz="2050" dirty="0"/>
          </a:p>
        </p:txBody>
      </p:sp>
      <p:sp>
        <p:nvSpPr>
          <p:cNvPr id="6" name="Text 3"/>
          <p:cNvSpPr/>
          <p:nvPr/>
        </p:nvSpPr>
        <p:spPr>
          <a:xfrm>
            <a:off x="782836" y="6555700"/>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Déterminer les facteurs influents :</a:t>
            </a:r>
            <a:r>
              <a:rPr lang="en-US" sz="2050" dirty="0">
                <a:solidFill>
                  <a:srgbClr val="FFD9BE"/>
                </a:solidFill>
                <a:latin typeface="Quattrocento" pitchFamily="34" charset="0"/>
                <a:ea typeface="Quattrocento" pitchFamily="34" charset="-122"/>
                <a:cs typeface="Quattrocento" pitchFamily="34" charset="-120"/>
              </a:rPr>
              <a:t> Identifier les éléments clés (tels que les caractéristiques des produits, les conditions du marché ou les campagnes promotionnelles) qui impactent les résultats des ventes.</a:t>
            </a:r>
            <a:endParaRPr lang="en-US" sz="2050" dirty="0"/>
          </a:p>
        </p:txBody>
      </p:sp>
      <p:sp>
        <p:nvSpPr>
          <p:cNvPr id="7" name="Text 4"/>
          <p:cNvSpPr/>
          <p:nvPr/>
        </p:nvSpPr>
        <p:spPr>
          <a:xfrm>
            <a:off x="782836" y="7548920"/>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Faciliter la prise de décisions stratégiques</a:t>
            </a:r>
            <a:r>
              <a:rPr lang="en-US" sz="2050" dirty="0">
                <a:solidFill>
                  <a:srgbClr val="FFD9BE"/>
                </a:solidFill>
                <a:latin typeface="Quattrocento" pitchFamily="34" charset="0"/>
                <a:ea typeface="Quattrocento" pitchFamily="34" charset="-122"/>
                <a:cs typeface="Quattrocento" pitchFamily="34" charset="-120"/>
              </a:rPr>
              <a:t> : Fournir des analyses précises pour orienter les choix en matière de tarification, de marketing et de gestion des stocks.</a:t>
            </a:r>
            <a:endParaRPr lang="en-US" sz="2050" dirty="0"/>
          </a:p>
        </p:txBody>
      </p:sp>
      <p:sp>
        <p:nvSpPr>
          <p:cNvPr id="8" name="Text 5"/>
          <p:cNvSpPr/>
          <p:nvPr/>
        </p:nvSpPr>
        <p:spPr>
          <a:xfrm>
            <a:off x="782836" y="8542139"/>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Augmenter la rentabilité</a:t>
            </a:r>
            <a:r>
              <a:rPr lang="en-US" sz="2050" dirty="0">
                <a:solidFill>
                  <a:srgbClr val="FFD9BE"/>
                </a:solidFill>
                <a:latin typeface="Quattrocento" pitchFamily="34" charset="0"/>
                <a:ea typeface="Quattrocento" pitchFamily="34" charset="-122"/>
                <a:cs typeface="Quattrocento" pitchFamily="34" charset="-120"/>
              </a:rPr>
              <a:t> : Développer des stratégies de vente optimales en mettant l’accent sur les produits ou segments de clientèle les plus profitables.</a:t>
            </a:r>
            <a:endParaRPr lang="en-US" sz="2050" dirty="0"/>
          </a:p>
        </p:txBody>
      </p:sp>
      <p:sp>
        <p:nvSpPr>
          <p:cNvPr id="9" name="Text 6"/>
          <p:cNvSpPr/>
          <p:nvPr/>
        </p:nvSpPr>
        <p:spPr>
          <a:xfrm>
            <a:off x="782836" y="9535358"/>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Atteindre les objectifs commerciaux</a:t>
            </a:r>
            <a:r>
              <a:rPr lang="en-US" sz="2050" dirty="0">
                <a:solidFill>
                  <a:srgbClr val="FFD9BE"/>
                </a:solidFill>
                <a:latin typeface="Quattrocento" pitchFamily="34" charset="0"/>
                <a:ea typeface="Quattrocento" pitchFamily="34" charset="-122"/>
                <a:cs typeface="Quattrocento" pitchFamily="34" charset="-120"/>
              </a:rPr>
              <a:t> : Suivre et ajuster les stratégies de vente afin de garantir l’atteinte des cibles fixées par l’entreprise.</a:t>
            </a:r>
            <a:endParaRPr lang="en-US" sz="2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52224" y="512445"/>
            <a:ext cx="6581180" cy="548045"/>
          </a:xfrm>
          <a:prstGeom prst="rect">
            <a:avLst/>
          </a:prstGeom>
          <a:noFill/>
          <a:ln/>
        </p:spPr>
        <p:txBody>
          <a:bodyPr wrap="none" lIns="0" tIns="0" rIns="0" bIns="0" rtlCol="0" anchor="t"/>
          <a:lstStyle/>
          <a:p>
            <a:pPr marL="0" indent="0">
              <a:lnSpc>
                <a:spcPts val="4300"/>
              </a:lnSpc>
              <a:buNone/>
            </a:pPr>
            <a:r>
              <a:rPr lang="en-US" sz="3450" b="1" dirty="0">
                <a:solidFill>
                  <a:srgbClr val="FFD9BE"/>
                </a:solidFill>
                <a:latin typeface="Quattrocento" pitchFamily="34" charset="0"/>
                <a:ea typeface="Quattrocento" pitchFamily="34" charset="-122"/>
                <a:cs typeface="Quattrocento" pitchFamily="34" charset="-120"/>
              </a:rPr>
              <a:t>Détection des valeurs aberrantes</a:t>
            </a:r>
            <a:endParaRPr lang="en-US" sz="3450" dirty="0"/>
          </a:p>
        </p:txBody>
      </p:sp>
      <p:sp>
        <p:nvSpPr>
          <p:cNvPr id="3" name="Text 1"/>
          <p:cNvSpPr/>
          <p:nvPr/>
        </p:nvSpPr>
        <p:spPr>
          <a:xfrm>
            <a:off x="652224" y="1433155"/>
            <a:ext cx="13325951" cy="298133"/>
          </a:xfrm>
          <a:prstGeom prst="rect">
            <a:avLst/>
          </a:prstGeom>
          <a:noFill/>
          <a:ln/>
        </p:spPr>
        <p:txBody>
          <a:bodyPr wrap="non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Le graphique des boîtes à moustaches met en évidence 5 valeurs aberrantes dans le dataset "Pantalons". Ces points isolés apparaissent comme suit :</a:t>
            </a:r>
            <a:endParaRPr lang="en-US" sz="1450" dirty="0"/>
          </a:p>
        </p:txBody>
      </p:sp>
      <p:sp>
        <p:nvSpPr>
          <p:cNvPr id="4" name="Text 2"/>
          <p:cNvSpPr/>
          <p:nvPr/>
        </p:nvSpPr>
        <p:spPr>
          <a:xfrm>
            <a:off x="652224" y="1940957"/>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Deux dans la colonne "S/ billion Yuan".</a:t>
            </a:r>
            <a:endParaRPr lang="en-US" sz="1450" dirty="0"/>
          </a:p>
        </p:txBody>
      </p:sp>
      <p:sp>
        <p:nvSpPr>
          <p:cNvPr id="5" name="Text 3"/>
          <p:cNvSpPr/>
          <p:nvPr/>
        </p:nvSpPr>
        <p:spPr>
          <a:xfrm>
            <a:off x="652224" y="2304217"/>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"X8/10 million".</a:t>
            </a:r>
            <a:endParaRPr lang="en-US" sz="1450" dirty="0"/>
          </a:p>
        </p:txBody>
      </p:sp>
      <p:sp>
        <p:nvSpPr>
          <p:cNvPr id="6" name="Text 4"/>
          <p:cNvSpPr/>
          <p:nvPr/>
        </p:nvSpPr>
        <p:spPr>
          <a:xfrm>
            <a:off x="652224" y="2667476"/>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"X9/100 thousand".</a:t>
            </a:r>
            <a:endParaRPr lang="en-US" sz="1450" dirty="0"/>
          </a:p>
        </p:txBody>
      </p:sp>
      <p:sp>
        <p:nvSpPr>
          <p:cNvPr id="7" name="Text 5"/>
          <p:cNvSpPr/>
          <p:nvPr/>
        </p:nvSpPr>
        <p:spPr>
          <a:xfrm>
            <a:off x="652224" y="3030736"/>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"X10/ million".</a:t>
            </a:r>
            <a:endParaRPr lang="en-US" sz="1450" dirty="0"/>
          </a:p>
        </p:txBody>
      </p:sp>
      <p:sp>
        <p:nvSpPr>
          <p:cNvPr id="8" name="Text 6"/>
          <p:cNvSpPr/>
          <p:nvPr/>
        </p:nvSpPr>
        <p:spPr>
          <a:xfrm>
            <a:off x="652224" y="3538537"/>
            <a:ext cx="13325951" cy="1192530"/>
          </a:xfrm>
          <a:prstGeom prst="rect">
            <a:avLst/>
          </a:prstGeom>
          <a:noFill/>
          <a:ln/>
        </p:spPr>
        <p:txBody>
          <a:bodyPr wrap="squar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En revanche, la méthode IQR a détecté uniquement 3 valeurs aberrantes. Cette différence peut s'expliquer par le fait que la méthode IQR utilise un seuil statistique rigoureux basé sur les clotures F1=( Q1 - 1.5 *IQR ) et F3=( Q3 + 1.5 *IQR ), tandis que la visualisation avec les boîtes à moustaches peut inclure des valeurs qui s'approchent de ces seuils mais ne les dépassent pas strictement. Cela souligne l'importance de combiner les deux approches pour une analyse complète des valeurs aberrantes.</a:t>
            </a:r>
            <a:endParaRPr lang="en-US" sz="1450" dirty="0"/>
          </a:p>
        </p:txBody>
      </p:sp>
      <p:pic>
        <p:nvPicPr>
          <p:cNvPr id="9" name="Image 0" descr="preencoded.png"/>
          <p:cNvPicPr>
            <a:picLocks noChangeAspect="1"/>
          </p:cNvPicPr>
          <p:nvPr/>
        </p:nvPicPr>
        <p:blipFill>
          <a:blip r:embed="rId3"/>
          <a:stretch>
            <a:fillRect/>
          </a:stretch>
        </p:blipFill>
        <p:spPr>
          <a:xfrm>
            <a:off x="3766423" y="4940737"/>
            <a:ext cx="7097554" cy="4479846"/>
          </a:xfrm>
          <a:prstGeom prst="rect">
            <a:avLst/>
          </a:prstGeom>
        </p:spPr>
      </p:pic>
      <p:pic>
        <p:nvPicPr>
          <p:cNvPr id="10" name="Image 1" descr="preencoded.png"/>
          <p:cNvPicPr>
            <a:picLocks noChangeAspect="1"/>
          </p:cNvPicPr>
          <p:nvPr/>
        </p:nvPicPr>
        <p:blipFill>
          <a:blip r:embed="rId4"/>
          <a:stretch>
            <a:fillRect/>
          </a:stretch>
        </p:blipFill>
        <p:spPr>
          <a:xfrm>
            <a:off x="2127528" y="9630251"/>
            <a:ext cx="10375225" cy="5363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pic>
        <p:nvPicPr>
          <p:cNvPr id="3" name="Image 0" descr="preencoded.png"/>
          <p:cNvPicPr>
            <a:picLocks noChangeAspect="1"/>
          </p:cNvPicPr>
          <p:nvPr/>
        </p:nvPicPr>
        <p:blipFill>
          <a:blip r:embed="rId3"/>
          <a:stretch>
            <a:fillRect/>
          </a:stretch>
        </p:blipFill>
        <p:spPr>
          <a:xfrm>
            <a:off x="2653546" y="1841063"/>
            <a:ext cx="9323308" cy="5754053"/>
          </a:xfrm>
          <a:prstGeom prst="rect">
            <a:avLst/>
          </a:prstGeom>
        </p:spPr>
      </p:pic>
      <p:sp>
        <p:nvSpPr>
          <p:cNvPr id="4" name="Text 1"/>
          <p:cNvSpPr/>
          <p:nvPr/>
        </p:nvSpPr>
        <p:spPr>
          <a:xfrm>
            <a:off x="837724" y="7864316"/>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5" name="Image 1" descr="preencoded.png"/>
          <p:cNvPicPr>
            <a:picLocks noChangeAspect="1"/>
          </p:cNvPicPr>
          <p:nvPr/>
        </p:nvPicPr>
        <p:blipFill>
          <a:blip r:embed="rId4"/>
          <a:stretch>
            <a:fillRect/>
          </a:stretch>
        </p:blipFill>
        <p:spPr>
          <a:xfrm>
            <a:off x="837724" y="8516541"/>
            <a:ext cx="12954952" cy="6410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pic>
        <p:nvPicPr>
          <p:cNvPr id="3" name="Image 0" descr="preencoded.png"/>
          <p:cNvPicPr>
            <a:picLocks noChangeAspect="1"/>
          </p:cNvPicPr>
          <p:nvPr/>
        </p:nvPicPr>
        <p:blipFill>
          <a:blip r:embed="rId3"/>
          <a:stretch>
            <a:fillRect/>
          </a:stretch>
        </p:blipFill>
        <p:spPr>
          <a:xfrm>
            <a:off x="2653546" y="1841063"/>
            <a:ext cx="9323308" cy="5754053"/>
          </a:xfrm>
          <a:prstGeom prst="rect">
            <a:avLst/>
          </a:prstGeom>
        </p:spPr>
      </p:pic>
      <p:pic>
        <p:nvPicPr>
          <p:cNvPr id="4" name="Image 1" descr="preencoded.png"/>
          <p:cNvPicPr>
            <a:picLocks noChangeAspect="1"/>
          </p:cNvPicPr>
          <p:nvPr/>
        </p:nvPicPr>
        <p:blipFill>
          <a:blip r:embed="rId4"/>
          <a:stretch>
            <a:fillRect/>
          </a:stretch>
        </p:blipFill>
        <p:spPr>
          <a:xfrm>
            <a:off x="889278" y="7864316"/>
            <a:ext cx="12851725" cy="7479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6—Mise à l'échelle des caractéristiques</a:t>
            </a:r>
            <a:endParaRPr lang="en-US" sz="4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Après avoir détecté et traité les valeurs aberrantes, l'étape suivante consiste à standardiser les données.</a:t>
            </a:r>
            <a:endParaRPr lang="en-US" sz="1850" dirty="0"/>
          </a:p>
        </p:txBody>
      </p:sp>
      <p:sp>
        <p:nvSpPr>
          <p:cNvPr id="4" name="Text 2"/>
          <p:cNvSpPr/>
          <p:nvPr/>
        </p:nvSpPr>
        <p:spPr>
          <a:xfrm>
            <a:off x="837724" y="2493288"/>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standardisation des données transforme chaque variable pour avoir une moyenne de 0 et un écart-type de 1, ce qui homogénéise l’échelle des variables. Cela permet d’éviter qu’une variable avec une grande plage de valeurs n'influence indûment les analyses ou les modèles. Elle est essentielle pour améliorer la performance.</a:t>
            </a:r>
            <a:endParaRPr lang="en-US" sz="1850" dirty="0"/>
          </a:p>
        </p:txBody>
      </p:sp>
      <p:pic>
        <p:nvPicPr>
          <p:cNvPr id="5" name="Image 0" descr="preencoded.png"/>
          <p:cNvPicPr>
            <a:picLocks noChangeAspect="1"/>
          </p:cNvPicPr>
          <p:nvPr/>
        </p:nvPicPr>
        <p:blipFill>
          <a:blip r:embed="rId3"/>
          <a:stretch>
            <a:fillRect/>
          </a:stretch>
        </p:blipFill>
        <p:spPr>
          <a:xfrm>
            <a:off x="2170033" y="3911560"/>
            <a:ext cx="10290334" cy="57540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pic>
        <p:nvPicPr>
          <p:cNvPr id="3" name="Image 0" descr="preencoded.png"/>
          <p:cNvPicPr>
            <a:picLocks noChangeAspect="1"/>
          </p:cNvPicPr>
          <p:nvPr/>
        </p:nvPicPr>
        <p:blipFill>
          <a:blip r:embed="rId3"/>
          <a:stretch>
            <a:fillRect/>
          </a:stretch>
        </p:blipFill>
        <p:spPr>
          <a:xfrm>
            <a:off x="2535079" y="1841063"/>
            <a:ext cx="9560243" cy="4218980"/>
          </a:xfrm>
          <a:prstGeom prst="rect">
            <a:avLst/>
          </a:prstGeom>
        </p:spPr>
      </p:pic>
      <p:sp>
        <p:nvSpPr>
          <p:cNvPr id="4" name="Text 1"/>
          <p:cNvSpPr/>
          <p:nvPr/>
        </p:nvSpPr>
        <p:spPr>
          <a:xfrm>
            <a:off x="837724" y="6329243"/>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pic>
        <p:nvPicPr>
          <p:cNvPr id="3" name="Image 0" descr="preencoded.png"/>
          <p:cNvPicPr>
            <a:picLocks noChangeAspect="1"/>
          </p:cNvPicPr>
          <p:nvPr/>
        </p:nvPicPr>
        <p:blipFill>
          <a:blip r:embed="rId3"/>
          <a:stretch>
            <a:fillRect/>
          </a:stretch>
        </p:blipFill>
        <p:spPr>
          <a:xfrm>
            <a:off x="3779401" y="1841063"/>
            <a:ext cx="7071479" cy="57540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7—Relation entre les caractéristiques et les ventes</a:t>
            </a:r>
            <a:endParaRPr lang="en-US" sz="4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658297"/>
            <a:ext cx="1196173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4400" dirty="0"/>
          </a:p>
        </p:txBody>
      </p:sp>
      <p:sp>
        <p:nvSpPr>
          <p:cNvPr id="3" name="Text 1"/>
          <p:cNvSpPr/>
          <p:nvPr/>
        </p:nvSpPr>
        <p:spPr>
          <a:xfrm>
            <a:off x="837724" y="1841063"/>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L'étape suivante consiste à visualiser la courbe de relation entre les caractéristiques des données et les ventes, afin d'examiner visuellement les tendances et les corrélations possibles. Cette étape est cruciale pour mieux comprendre comment chaque caractéristique interagit avec les ventes après la standardisation des données.</a:t>
            </a:r>
            <a:endParaRPr lang="en-US" sz="1850" dirty="0"/>
          </a:p>
        </p:txBody>
      </p:sp>
      <p:pic>
        <p:nvPicPr>
          <p:cNvPr id="4" name="Image 0" descr="preencoded.png"/>
          <p:cNvPicPr>
            <a:picLocks noChangeAspect="1"/>
          </p:cNvPicPr>
          <p:nvPr/>
        </p:nvPicPr>
        <p:blipFill>
          <a:blip r:embed="rId3"/>
          <a:stretch>
            <a:fillRect/>
          </a:stretch>
        </p:blipFill>
        <p:spPr>
          <a:xfrm>
            <a:off x="2461260" y="3259336"/>
            <a:ext cx="9707761" cy="5754053"/>
          </a:xfrm>
          <a:prstGeom prst="rect">
            <a:avLst/>
          </a:prstGeom>
        </p:spPr>
      </p:pic>
      <p:sp>
        <p:nvSpPr>
          <p:cNvPr id="5" name="Text 2"/>
          <p:cNvSpPr/>
          <p:nvPr/>
        </p:nvSpPr>
        <p:spPr>
          <a:xfrm>
            <a:off x="837724" y="9282589"/>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37724" y="658297"/>
            <a:ext cx="1196173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4400" dirty="0"/>
          </a:p>
        </p:txBody>
      </p:sp>
      <p:pic>
        <p:nvPicPr>
          <p:cNvPr id="3" name="Image 0" descr="preencoded.png"/>
          <p:cNvPicPr>
            <a:picLocks noChangeAspect="1"/>
          </p:cNvPicPr>
          <p:nvPr/>
        </p:nvPicPr>
        <p:blipFill>
          <a:blip r:embed="rId3"/>
          <a:stretch>
            <a:fillRect/>
          </a:stretch>
        </p:blipFill>
        <p:spPr>
          <a:xfrm>
            <a:off x="837724" y="1841063"/>
            <a:ext cx="12954952" cy="3317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50456"/>
            <a:ext cx="6000036"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L'ensemble de données</a:t>
            </a:r>
            <a:endParaRPr lang="en-US" sz="4400" dirty="0"/>
          </a:p>
        </p:txBody>
      </p:sp>
      <p:sp>
        <p:nvSpPr>
          <p:cNvPr id="4" name="Text 1"/>
          <p:cNvSpPr/>
          <p:nvPr/>
        </p:nvSpPr>
        <p:spPr>
          <a:xfrm>
            <a:off x="837724" y="4713446"/>
            <a:ext cx="12954952" cy="1407795"/>
          </a:xfrm>
          <a:prstGeom prst="rect">
            <a:avLst/>
          </a:prstGeom>
          <a:noFill/>
          <a:ln/>
        </p:spPr>
        <p:txBody>
          <a:bodyPr wrap="squar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L'ensemble de données statistiques utilisé dans cette étude provient d'une plateforme de E-Commerce électronique, qui comptabilise les données de vente de divers produits vestimentaires du 1er mai 2016 au 1er avril 2019. L'ensemble de données statistiques comprend les ventes et différentes fonctionnalités qui peuvent refléter les ventes à savoir :</a:t>
            </a:r>
            <a:endParaRPr lang="en-US" sz="2200" dirty="0"/>
          </a:p>
        </p:txBody>
      </p:sp>
      <p:sp>
        <p:nvSpPr>
          <p:cNvPr id="5" name="Text 2"/>
          <p:cNvSpPr/>
          <p:nvPr/>
        </p:nvSpPr>
        <p:spPr>
          <a:xfrm>
            <a:off x="837724" y="6480215"/>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(S ; unité : milliard de Yuan)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les ventes</a:t>
            </a:r>
            <a:endParaRPr lang="en-US" sz="1850" dirty="0"/>
          </a:p>
        </p:txBody>
      </p:sp>
      <p:sp>
        <p:nvSpPr>
          <p:cNvPr id="6" name="Text 3"/>
          <p:cNvSpPr/>
          <p:nvPr/>
        </p:nvSpPr>
        <p:spPr>
          <a:xfrm>
            <a:off x="837724" y="7132439"/>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(X4 ; unité :milliards)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pages vues</a:t>
            </a:r>
            <a:endParaRPr lang="en-US" sz="1850" dirty="0"/>
          </a:p>
        </p:txBody>
      </p:sp>
      <p:sp>
        <p:nvSpPr>
          <p:cNvPr id="7" name="Text 4"/>
          <p:cNvSpPr/>
          <p:nvPr/>
        </p:nvSpPr>
        <p:spPr>
          <a:xfrm>
            <a:off x="837724" y="77846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(X8 ; unité : 10 millions)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nombre d'achats supplémentaires</a:t>
            </a:r>
            <a:endParaRPr lang="en-US" sz="1850" dirty="0"/>
          </a:p>
        </p:txBody>
      </p:sp>
      <p:sp>
        <p:nvSpPr>
          <p:cNvPr id="8" name="Text 5"/>
          <p:cNvSpPr/>
          <p:nvPr/>
        </p:nvSpPr>
        <p:spPr>
          <a:xfrm>
            <a:off x="837724" y="843688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(X9 ; unité : 100 mille)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groupe de clients Indice</a:t>
            </a:r>
            <a:endParaRPr lang="en-US" sz="1850" dirty="0"/>
          </a:p>
        </p:txBody>
      </p:sp>
      <p:sp>
        <p:nvSpPr>
          <p:cNvPr id="9" name="Text 6"/>
          <p:cNvSpPr/>
          <p:nvPr/>
        </p:nvSpPr>
        <p:spPr>
          <a:xfrm>
            <a:off x="837724" y="9089112"/>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(X10 ; unité : million)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indice de transaction.</a:t>
            </a:r>
            <a:endParaRPr lang="en-US" sz="18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559832" y="439817"/>
            <a:ext cx="7991356" cy="470416"/>
          </a:xfrm>
          <a:prstGeom prst="rect">
            <a:avLst/>
          </a:prstGeom>
          <a:noFill/>
          <a:ln/>
        </p:spPr>
        <p:txBody>
          <a:bodyPr wrap="none" lIns="0" tIns="0" rIns="0" bIns="0" rtlCol="0" anchor="t"/>
          <a:lstStyle/>
          <a:p>
            <a:pPr marL="0" indent="0">
              <a:lnSpc>
                <a:spcPts val="3700"/>
              </a:lnSpc>
              <a:buNone/>
            </a:pPr>
            <a:r>
              <a:rPr lang="en-US" sz="295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2950" dirty="0"/>
          </a:p>
        </p:txBody>
      </p:sp>
      <p:sp>
        <p:nvSpPr>
          <p:cNvPr id="3" name="Text 1"/>
          <p:cNvSpPr/>
          <p:nvPr/>
        </p:nvSpPr>
        <p:spPr>
          <a:xfrm>
            <a:off x="559832" y="1150144"/>
            <a:ext cx="2258378" cy="282297"/>
          </a:xfrm>
          <a:prstGeom prst="rect">
            <a:avLst/>
          </a:prstGeom>
          <a:noFill/>
          <a:ln/>
        </p:spPr>
        <p:txBody>
          <a:bodyPr wrap="none" lIns="0" tIns="0" rIns="0" bIns="0" rtlCol="0" anchor="t"/>
          <a:lstStyle/>
          <a:p>
            <a:pPr marL="0" indent="0">
              <a:lnSpc>
                <a:spcPts val="2200"/>
              </a:lnSpc>
              <a:buNone/>
            </a:pPr>
            <a:r>
              <a:rPr lang="en-US" sz="1750" b="1" u="sng" dirty="0">
                <a:solidFill>
                  <a:srgbClr val="F9D933"/>
                </a:solidFill>
                <a:latin typeface="Quattrocento" pitchFamily="34" charset="0"/>
                <a:ea typeface="Quattrocento" pitchFamily="34" charset="-122"/>
                <a:cs typeface="Quattrocento" pitchFamily="34" charset="-120"/>
              </a:rPr>
              <a:t>Courbes:</a:t>
            </a:r>
            <a:endParaRPr lang="en-US" sz="1750" dirty="0"/>
          </a:p>
        </p:txBody>
      </p:sp>
      <p:sp>
        <p:nvSpPr>
          <p:cNvPr id="4" name="Text 2"/>
          <p:cNvSpPr/>
          <p:nvPr/>
        </p:nvSpPr>
        <p:spPr>
          <a:xfrm>
            <a:off x="559832" y="1672352"/>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 </a:t>
            </a:r>
            <a:r>
              <a:rPr lang="en-US" sz="1250" dirty="0">
                <a:solidFill>
                  <a:srgbClr val="EF9C82"/>
                </a:solidFill>
                <a:latin typeface="Quattrocento" pitchFamily="34" charset="0"/>
                <a:ea typeface="Quattrocento" pitchFamily="34" charset="-122"/>
                <a:cs typeface="Quattrocento" pitchFamily="34" charset="-120"/>
              </a:rPr>
              <a:t>Pantalons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5" name="Image 0" descr="preencoded.png"/>
          <p:cNvPicPr>
            <a:picLocks noChangeAspect="1"/>
          </p:cNvPicPr>
          <p:nvPr/>
        </p:nvPicPr>
        <p:blipFill>
          <a:blip r:embed="rId3"/>
          <a:stretch>
            <a:fillRect/>
          </a:stretch>
        </p:blipFill>
        <p:spPr>
          <a:xfrm>
            <a:off x="559832" y="2108240"/>
            <a:ext cx="9028986" cy="2285643"/>
          </a:xfrm>
          <a:prstGeom prst="rect">
            <a:avLst/>
          </a:prstGeom>
        </p:spPr>
      </p:pic>
      <p:sp>
        <p:nvSpPr>
          <p:cNvPr id="6" name="Text 3"/>
          <p:cNvSpPr/>
          <p:nvPr/>
        </p:nvSpPr>
        <p:spPr>
          <a:xfrm>
            <a:off x="559832" y="4573786"/>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 </a:t>
            </a:r>
            <a:r>
              <a:rPr lang="en-US" sz="1250" dirty="0">
                <a:solidFill>
                  <a:srgbClr val="EF9C82"/>
                </a:solidFill>
                <a:latin typeface="Quattrocento" pitchFamily="34" charset="0"/>
                <a:ea typeface="Quattrocento" pitchFamily="34" charset="-122"/>
                <a:cs typeface="Quattrocento" pitchFamily="34" charset="-120"/>
              </a:rPr>
              <a:t>Robes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7" name="Image 1" descr="preencoded.png"/>
          <p:cNvPicPr>
            <a:picLocks noChangeAspect="1"/>
          </p:cNvPicPr>
          <p:nvPr/>
        </p:nvPicPr>
        <p:blipFill>
          <a:blip r:embed="rId4"/>
          <a:stretch>
            <a:fillRect/>
          </a:stretch>
        </p:blipFill>
        <p:spPr>
          <a:xfrm>
            <a:off x="559832" y="5009674"/>
            <a:ext cx="9028986" cy="2288977"/>
          </a:xfrm>
          <a:prstGeom prst="rect">
            <a:avLst/>
          </a:prstGeom>
        </p:spPr>
      </p:pic>
      <p:sp>
        <p:nvSpPr>
          <p:cNvPr id="8" name="Text 4"/>
          <p:cNvSpPr/>
          <p:nvPr/>
        </p:nvSpPr>
        <p:spPr>
          <a:xfrm>
            <a:off x="559832" y="7478554"/>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 </a:t>
            </a:r>
            <a:r>
              <a:rPr lang="en-US" sz="1250" dirty="0">
                <a:solidFill>
                  <a:srgbClr val="EF9C82"/>
                </a:solidFill>
                <a:latin typeface="Quattrocento" pitchFamily="34" charset="0"/>
                <a:ea typeface="Quattrocento" pitchFamily="34" charset="-122"/>
                <a:cs typeface="Quattrocento" pitchFamily="34" charset="-120"/>
              </a:rPr>
              <a:t>Pulls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9" name="Image 2" descr="preencoded.png"/>
          <p:cNvPicPr>
            <a:picLocks noChangeAspect="1"/>
          </p:cNvPicPr>
          <p:nvPr/>
        </p:nvPicPr>
        <p:blipFill>
          <a:blip r:embed="rId5"/>
          <a:stretch>
            <a:fillRect/>
          </a:stretch>
        </p:blipFill>
        <p:spPr>
          <a:xfrm>
            <a:off x="559832" y="7914442"/>
            <a:ext cx="9028986" cy="2285643"/>
          </a:xfrm>
          <a:prstGeom prst="rect">
            <a:avLst/>
          </a:prstGeom>
        </p:spPr>
      </p:pic>
      <p:sp>
        <p:nvSpPr>
          <p:cNvPr id="10" name="Text 5"/>
          <p:cNvSpPr/>
          <p:nvPr/>
        </p:nvSpPr>
        <p:spPr>
          <a:xfrm>
            <a:off x="559832" y="10379988"/>
            <a:ext cx="13510736" cy="255984"/>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430316"/>
            <a:ext cx="7468553" cy="2112050"/>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8—La corrélation entre les différentes variables et les ventes</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75811" y="609600"/>
            <a:ext cx="13078778" cy="1303973"/>
          </a:xfrm>
          <a:prstGeom prst="rect">
            <a:avLst/>
          </a:prstGeom>
          <a:noFill/>
          <a:ln/>
        </p:spPr>
        <p:txBody>
          <a:bodyPr wrap="square" lIns="0" tIns="0" rIns="0" bIns="0" rtlCol="0" anchor="t"/>
          <a:lstStyle/>
          <a:p>
            <a:pPr marL="0" indent="0">
              <a:lnSpc>
                <a:spcPts val="5100"/>
              </a:lnSpc>
              <a:buNone/>
            </a:pPr>
            <a:r>
              <a:rPr lang="en-US" sz="41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100" dirty="0"/>
          </a:p>
        </p:txBody>
      </p:sp>
      <p:sp>
        <p:nvSpPr>
          <p:cNvPr id="3" name="Text 1"/>
          <p:cNvSpPr/>
          <p:nvPr/>
        </p:nvSpPr>
        <p:spPr>
          <a:xfrm>
            <a:off x="775811" y="2356842"/>
            <a:ext cx="13078778" cy="1418749"/>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Après avoir visualisé la courbe de relation entre les caractéristiques et les ventes, l'étape suivante consiste à étudier la corrélation entre les différentes variables et les ventes. Cela permet d'identifier les caractéristiques qui ont le plus d'impact sur les ventes de vêtements, en se concentrant sur celles qui montrent une relation forte et significative. Pour ce faire, une carte de corrélation (heatmap) est utilisée, qui affiche visuellement les corrélations entre toutes les variables et les ventes.</a:t>
            </a:r>
            <a:endParaRPr lang="en-US" sz="1700" dirty="0"/>
          </a:p>
        </p:txBody>
      </p:sp>
      <p:pic>
        <p:nvPicPr>
          <p:cNvPr id="4" name="Image 0" descr="preencoded.png"/>
          <p:cNvPicPr>
            <a:picLocks noChangeAspect="1"/>
          </p:cNvPicPr>
          <p:nvPr/>
        </p:nvPicPr>
        <p:blipFill>
          <a:blip r:embed="rId3"/>
          <a:stretch>
            <a:fillRect/>
          </a:stretch>
        </p:blipFill>
        <p:spPr>
          <a:xfrm>
            <a:off x="2840831" y="4024908"/>
            <a:ext cx="8948738" cy="5328523"/>
          </a:xfrm>
          <a:prstGeom prst="rect">
            <a:avLst/>
          </a:prstGeom>
        </p:spPr>
      </p:pic>
      <p:sp>
        <p:nvSpPr>
          <p:cNvPr id="5" name="Text 2"/>
          <p:cNvSpPr/>
          <p:nvPr/>
        </p:nvSpPr>
        <p:spPr>
          <a:xfrm>
            <a:off x="775811" y="9685853"/>
            <a:ext cx="2607945" cy="325874"/>
          </a:xfrm>
          <a:prstGeom prst="rect">
            <a:avLst/>
          </a:prstGeom>
          <a:noFill/>
          <a:ln/>
        </p:spPr>
        <p:txBody>
          <a:bodyPr wrap="none" lIns="0" tIns="0" rIns="0" bIns="0" rtlCol="0" anchor="t"/>
          <a:lstStyle/>
          <a:p>
            <a:pPr marL="0" indent="0">
              <a:lnSpc>
                <a:spcPts val="2550"/>
              </a:lnSpc>
              <a:buNone/>
            </a:pPr>
            <a:endParaRPr lang="en-US" sz="20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5617012"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Pantalons:</a:t>
            </a:r>
            <a:endParaRPr lang="en-US" sz="2650" dirty="0"/>
          </a:p>
        </p:txBody>
      </p:sp>
      <p:pic>
        <p:nvPicPr>
          <p:cNvPr id="4" name="Image 0" descr="preencoded.png"/>
          <p:cNvPicPr>
            <a:picLocks noChangeAspect="1"/>
          </p:cNvPicPr>
          <p:nvPr/>
        </p:nvPicPr>
        <p:blipFill>
          <a:blip r:embed="rId3"/>
          <a:stretch>
            <a:fillRect/>
          </a:stretch>
        </p:blipFill>
        <p:spPr>
          <a:xfrm>
            <a:off x="3917394" y="3206591"/>
            <a:ext cx="6795611"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5031343"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Robes:</a:t>
            </a:r>
            <a:endParaRPr lang="en-US" sz="2650" dirty="0"/>
          </a:p>
        </p:txBody>
      </p:sp>
      <p:pic>
        <p:nvPicPr>
          <p:cNvPr id="4" name="Image 0" descr="preencoded.png"/>
          <p:cNvPicPr>
            <a:picLocks noChangeAspect="1"/>
          </p:cNvPicPr>
          <p:nvPr/>
        </p:nvPicPr>
        <p:blipFill>
          <a:blip r:embed="rId3"/>
          <a:stretch>
            <a:fillRect/>
          </a:stretch>
        </p:blipFill>
        <p:spPr>
          <a:xfrm>
            <a:off x="3950137" y="3206591"/>
            <a:ext cx="6730127"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4848225"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Pulls:</a:t>
            </a:r>
            <a:endParaRPr lang="en-US" sz="2650" dirty="0"/>
          </a:p>
        </p:txBody>
      </p:sp>
      <p:pic>
        <p:nvPicPr>
          <p:cNvPr id="4" name="Image 0" descr="preencoded.png"/>
          <p:cNvPicPr>
            <a:picLocks noChangeAspect="1"/>
          </p:cNvPicPr>
          <p:nvPr/>
        </p:nvPicPr>
        <p:blipFill>
          <a:blip r:embed="rId3"/>
          <a:stretch>
            <a:fillRect/>
          </a:stretch>
        </p:blipFill>
        <p:spPr>
          <a:xfrm>
            <a:off x="3950137" y="3206591"/>
            <a:ext cx="6730127"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3379470"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Interprétations:</a:t>
            </a:r>
            <a:endParaRPr lang="en-US" sz="2650" dirty="0"/>
          </a:p>
        </p:txBody>
      </p:sp>
      <p:sp>
        <p:nvSpPr>
          <p:cNvPr id="4" name="Text 2"/>
          <p:cNvSpPr/>
          <p:nvPr/>
        </p:nvSpPr>
        <p:spPr>
          <a:xfrm>
            <a:off x="837724" y="3206591"/>
            <a:ext cx="12954952"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carte thermique montre la corrélation entre différentes variables pour "Pulls". La ligne diagonale est constituée de 1 car elle représente la corrélation de chaque variable avec elle-même, ce qui est toujours une corrélation parfaite. Plus la couleur rouge est foncée, plus la corrélation entre les deux variables est forte. Par exemple, "X8/ 10 millions" et "X4/ milliards" ont une corrélation de 0,99, ce qui est très élevé. Cela signifie que ces deux variables sont fortement corrélées positivement.</a:t>
            </a:r>
            <a:endParaRPr lang="en-US" sz="1850" dirty="0"/>
          </a:p>
        </p:txBody>
      </p:sp>
      <p:sp>
        <p:nvSpPr>
          <p:cNvPr id="5" name="Text 3"/>
          <p:cNvSpPr/>
          <p:nvPr/>
        </p:nvSpPr>
        <p:spPr>
          <a:xfrm>
            <a:off x="837724" y="5390912"/>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Globalement, la carte thermique montre que la plupart des variables sont fortement corrélées entre elles.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725" y="1187887"/>
            <a:ext cx="5965388" cy="554355"/>
          </a:xfrm>
          <a:prstGeom prst="rect">
            <a:avLst/>
          </a:prstGeom>
          <a:noFill/>
          <a:ln/>
        </p:spPr>
        <p:txBody>
          <a:bodyPr wrap="none" lIns="0" tIns="0" rIns="0" bIns="0" rtlCol="0" anchor="t"/>
          <a:lstStyle/>
          <a:p>
            <a:pPr marL="0" indent="0">
              <a:lnSpc>
                <a:spcPts val="4350"/>
              </a:lnSpc>
              <a:buNone/>
            </a:pPr>
            <a:r>
              <a:rPr lang="en-US" sz="3450" b="1" dirty="0">
                <a:solidFill>
                  <a:srgbClr val="FFD9BE"/>
                </a:solidFill>
                <a:latin typeface="Quattrocento" pitchFamily="34" charset="0"/>
                <a:ea typeface="Quattrocento" pitchFamily="34" charset="-122"/>
                <a:cs typeface="Quattrocento" pitchFamily="34" charset="-120"/>
              </a:rPr>
              <a:t>Processus d’analyse à réaliser</a:t>
            </a:r>
            <a:endParaRPr lang="en-US" sz="3450" dirty="0"/>
          </a:p>
        </p:txBody>
      </p:sp>
      <p:pic>
        <p:nvPicPr>
          <p:cNvPr id="3" name="Image 0" descr="preencoded.png"/>
          <p:cNvPicPr>
            <a:picLocks noChangeAspect="1"/>
          </p:cNvPicPr>
          <p:nvPr/>
        </p:nvPicPr>
        <p:blipFill>
          <a:blip r:embed="rId3"/>
          <a:stretch>
            <a:fillRect/>
          </a:stretch>
        </p:blipFill>
        <p:spPr>
          <a:xfrm>
            <a:off x="3687961" y="2119193"/>
            <a:ext cx="598884" cy="654129"/>
          </a:xfrm>
          <a:prstGeom prst="rect">
            <a:avLst/>
          </a:prstGeom>
        </p:spPr>
      </p:pic>
      <p:sp>
        <p:nvSpPr>
          <p:cNvPr id="4" name="Text 1"/>
          <p:cNvSpPr/>
          <p:nvPr/>
        </p:nvSpPr>
        <p:spPr>
          <a:xfrm>
            <a:off x="3945612" y="2327553"/>
            <a:ext cx="83463"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a:t>
            </a:r>
            <a:endParaRPr lang="en-US" sz="1850" dirty="0"/>
          </a:p>
        </p:txBody>
      </p:sp>
      <p:sp>
        <p:nvSpPr>
          <p:cNvPr id="5" name="Text 2"/>
          <p:cNvSpPr/>
          <p:nvPr/>
        </p:nvSpPr>
        <p:spPr>
          <a:xfrm>
            <a:off x="4475321" y="2307669"/>
            <a:ext cx="212478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Collecte des données</a:t>
            </a:r>
            <a:endParaRPr lang="en-US" sz="1700" dirty="0"/>
          </a:p>
        </p:txBody>
      </p:sp>
      <p:sp>
        <p:nvSpPr>
          <p:cNvPr id="6" name="Shape 3"/>
          <p:cNvSpPr/>
          <p:nvPr/>
        </p:nvSpPr>
        <p:spPr>
          <a:xfrm>
            <a:off x="4333875" y="2787253"/>
            <a:ext cx="9589770" cy="11430"/>
          </a:xfrm>
          <a:prstGeom prst="roundRect">
            <a:avLst>
              <a:gd name="adj" fmla="val 247376"/>
            </a:avLst>
          </a:prstGeom>
          <a:solidFill>
            <a:srgbClr val="4A6B6A"/>
          </a:solidFill>
          <a:ln/>
        </p:spPr>
      </p:sp>
      <p:pic>
        <p:nvPicPr>
          <p:cNvPr id="7" name="Image 1" descr="preencoded.png"/>
          <p:cNvPicPr>
            <a:picLocks noChangeAspect="1"/>
          </p:cNvPicPr>
          <p:nvPr/>
        </p:nvPicPr>
        <p:blipFill>
          <a:blip r:embed="rId4"/>
          <a:stretch>
            <a:fillRect/>
          </a:stretch>
        </p:blipFill>
        <p:spPr>
          <a:xfrm>
            <a:off x="3388400" y="2820353"/>
            <a:ext cx="1197888" cy="654129"/>
          </a:xfrm>
          <a:prstGeom prst="rect">
            <a:avLst/>
          </a:prstGeom>
        </p:spPr>
      </p:pic>
      <p:sp>
        <p:nvSpPr>
          <p:cNvPr id="8" name="Text 4"/>
          <p:cNvSpPr/>
          <p:nvPr/>
        </p:nvSpPr>
        <p:spPr>
          <a:xfrm>
            <a:off x="3924181" y="2958941"/>
            <a:ext cx="12632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2</a:t>
            </a:r>
            <a:endParaRPr lang="en-US" sz="1850" dirty="0"/>
          </a:p>
        </p:txBody>
      </p:sp>
      <p:sp>
        <p:nvSpPr>
          <p:cNvPr id="9" name="Text 5"/>
          <p:cNvSpPr/>
          <p:nvPr/>
        </p:nvSpPr>
        <p:spPr>
          <a:xfrm>
            <a:off x="4774763" y="3008828"/>
            <a:ext cx="160782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Echantillonnage</a:t>
            </a:r>
            <a:endParaRPr lang="en-US" sz="1700" dirty="0"/>
          </a:p>
        </p:txBody>
      </p:sp>
      <p:sp>
        <p:nvSpPr>
          <p:cNvPr id="10" name="Shape 6"/>
          <p:cNvSpPr/>
          <p:nvPr/>
        </p:nvSpPr>
        <p:spPr>
          <a:xfrm>
            <a:off x="4633317" y="3488412"/>
            <a:ext cx="9290328" cy="11430"/>
          </a:xfrm>
          <a:prstGeom prst="roundRect">
            <a:avLst>
              <a:gd name="adj" fmla="val 247376"/>
            </a:avLst>
          </a:prstGeom>
          <a:solidFill>
            <a:srgbClr val="4A6B6A"/>
          </a:solidFill>
          <a:ln/>
        </p:spPr>
      </p:sp>
      <p:pic>
        <p:nvPicPr>
          <p:cNvPr id="11" name="Image 2" descr="preencoded.png"/>
          <p:cNvPicPr>
            <a:picLocks noChangeAspect="1"/>
          </p:cNvPicPr>
          <p:nvPr/>
        </p:nvPicPr>
        <p:blipFill>
          <a:blip r:embed="rId5"/>
          <a:stretch>
            <a:fillRect/>
          </a:stretch>
        </p:blipFill>
        <p:spPr>
          <a:xfrm>
            <a:off x="3088958" y="3521512"/>
            <a:ext cx="1796891" cy="654129"/>
          </a:xfrm>
          <a:prstGeom prst="rect">
            <a:avLst/>
          </a:prstGeom>
        </p:spPr>
      </p:pic>
      <p:sp>
        <p:nvSpPr>
          <p:cNvPr id="12" name="Text 7"/>
          <p:cNvSpPr/>
          <p:nvPr/>
        </p:nvSpPr>
        <p:spPr>
          <a:xfrm>
            <a:off x="3923228" y="3660100"/>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3</a:t>
            </a:r>
            <a:endParaRPr lang="en-US" sz="1850" dirty="0"/>
          </a:p>
        </p:txBody>
      </p:sp>
      <p:sp>
        <p:nvSpPr>
          <p:cNvPr id="13" name="Text 8"/>
          <p:cNvSpPr/>
          <p:nvPr/>
        </p:nvSpPr>
        <p:spPr>
          <a:xfrm>
            <a:off x="5074325" y="3709987"/>
            <a:ext cx="264664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Suppression des doublons</a:t>
            </a:r>
            <a:endParaRPr lang="en-US" sz="1700" dirty="0"/>
          </a:p>
        </p:txBody>
      </p:sp>
      <p:sp>
        <p:nvSpPr>
          <p:cNvPr id="14" name="Shape 9"/>
          <p:cNvSpPr/>
          <p:nvPr/>
        </p:nvSpPr>
        <p:spPr>
          <a:xfrm>
            <a:off x="4932878" y="4189571"/>
            <a:ext cx="8990767" cy="11430"/>
          </a:xfrm>
          <a:prstGeom prst="roundRect">
            <a:avLst>
              <a:gd name="adj" fmla="val 247376"/>
            </a:avLst>
          </a:prstGeom>
          <a:solidFill>
            <a:srgbClr val="4A6B6A"/>
          </a:solidFill>
          <a:ln/>
        </p:spPr>
      </p:sp>
      <p:pic>
        <p:nvPicPr>
          <p:cNvPr id="15" name="Image 3" descr="preencoded.png"/>
          <p:cNvPicPr>
            <a:picLocks noChangeAspect="1"/>
          </p:cNvPicPr>
          <p:nvPr/>
        </p:nvPicPr>
        <p:blipFill>
          <a:blip r:embed="rId6"/>
          <a:stretch>
            <a:fillRect/>
          </a:stretch>
        </p:blipFill>
        <p:spPr>
          <a:xfrm>
            <a:off x="2789396" y="4222671"/>
            <a:ext cx="2395895" cy="654129"/>
          </a:xfrm>
          <a:prstGeom prst="rect">
            <a:avLst/>
          </a:prstGeom>
        </p:spPr>
      </p:pic>
      <p:sp>
        <p:nvSpPr>
          <p:cNvPr id="16" name="Text 10"/>
          <p:cNvSpPr/>
          <p:nvPr/>
        </p:nvSpPr>
        <p:spPr>
          <a:xfrm>
            <a:off x="3927515" y="4361259"/>
            <a:ext cx="119658"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4</a:t>
            </a:r>
            <a:endParaRPr lang="en-US" sz="1850" dirty="0"/>
          </a:p>
        </p:txBody>
      </p:sp>
      <p:sp>
        <p:nvSpPr>
          <p:cNvPr id="17" name="Text 11"/>
          <p:cNvSpPr/>
          <p:nvPr/>
        </p:nvSpPr>
        <p:spPr>
          <a:xfrm>
            <a:off x="5373767" y="4411147"/>
            <a:ext cx="3234333"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Gestion des valeurs manquantes</a:t>
            </a:r>
            <a:endParaRPr lang="en-US" sz="1700" dirty="0"/>
          </a:p>
        </p:txBody>
      </p:sp>
      <p:sp>
        <p:nvSpPr>
          <p:cNvPr id="18" name="Shape 12"/>
          <p:cNvSpPr/>
          <p:nvPr/>
        </p:nvSpPr>
        <p:spPr>
          <a:xfrm>
            <a:off x="5232321" y="4890730"/>
            <a:ext cx="8691324" cy="11430"/>
          </a:xfrm>
          <a:prstGeom prst="roundRect">
            <a:avLst>
              <a:gd name="adj" fmla="val 247376"/>
            </a:avLst>
          </a:prstGeom>
          <a:solidFill>
            <a:srgbClr val="4A6B6A"/>
          </a:solidFill>
          <a:ln/>
        </p:spPr>
      </p:sp>
      <p:pic>
        <p:nvPicPr>
          <p:cNvPr id="19" name="Image 4" descr="preencoded.png"/>
          <p:cNvPicPr>
            <a:picLocks noChangeAspect="1"/>
          </p:cNvPicPr>
          <p:nvPr/>
        </p:nvPicPr>
        <p:blipFill>
          <a:blip r:embed="rId7"/>
          <a:stretch>
            <a:fillRect/>
          </a:stretch>
        </p:blipFill>
        <p:spPr>
          <a:xfrm>
            <a:off x="2489954" y="4923830"/>
            <a:ext cx="2994898" cy="654129"/>
          </a:xfrm>
          <a:prstGeom prst="rect">
            <a:avLst/>
          </a:prstGeom>
        </p:spPr>
      </p:pic>
      <p:sp>
        <p:nvSpPr>
          <p:cNvPr id="20" name="Text 13"/>
          <p:cNvSpPr/>
          <p:nvPr/>
        </p:nvSpPr>
        <p:spPr>
          <a:xfrm>
            <a:off x="3924776" y="5062418"/>
            <a:ext cx="12513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5</a:t>
            </a:r>
            <a:endParaRPr lang="en-US" sz="1850" dirty="0"/>
          </a:p>
        </p:txBody>
      </p:sp>
      <p:sp>
        <p:nvSpPr>
          <p:cNvPr id="21" name="Text 14"/>
          <p:cNvSpPr/>
          <p:nvPr/>
        </p:nvSpPr>
        <p:spPr>
          <a:xfrm>
            <a:off x="5673328" y="5112306"/>
            <a:ext cx="3268504"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Détection des valeurs aberrantes</a:t>
            </a:r>
            <a:endParaRPr lang="en-US" sz="1700" dirty="0"/>
          </a:p>
        </p:txBody>
      </p:sp>
      <p:sp>
        <p:nvSpPr>
          <p:cNvPr id="22" name="Shape 15"/>
          <p:cNvSpPr/>
          <p:nvPr/>
        </p:nvSpPr>
        <p:spPr>
          <a:xfrm>
            <a:off x="5531882" y="5591889"/>
            <a:ext cx="8391763" cy="11430"/>
          </a:xfrm>
          <a:prstGeom prst="roundRect">
            <a:avLst>
              <a:gd name="adj" fmla="val 247376"/>
            </a:avLst>
          </a:prstGeom>
          <a:solidFill>
            <a:srgbClr val="4A6B6A"/>
          </a:solidFill>
          <a:ln/>
        </p:spPr>
      </p:sp>
      <p:pic>
        <p:nvPicPr>
          <p:cNvPr id="23" name="Image 5" descr="preencoded.png"/>
          <p:cNvPicPr>
            <a:picLocks noChangeAspect="1"/>
          </p:cNvPicPr>
          <p:nvPr/>
        </p:nvPicPr>
        <p:blipFill>
          <a:blip r:embed="rId8"/>
          <a:stretch>
            <a:fillRect/>
          </a:stretch>
        </p:blipFill>
        <p:spPr>
          <a:xfrm>
            <a:off x="2190393" y="5624989"/>
            <a:ext cx="3593902" cy="654129"/>
          </a:xfrm>
          <a:prstGeom prst="rect">
            <a:avLst/>
          </a:prstGeom>
        </p:spPr>
      </p:pic>
      <p:sp>
        <p:nvSpPr>
          <p:cNvPr id="24" name="Text 16"/>
          <p:cNvSpPr/>
          <p:nvPr/>
        </p:nvSpPr>
        <p:spPr>
          <a:xfrm>
            <a:off x="3923109" y="5763578"/>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6</a:t>
            </a:r>
            <a:endParaRPr lang="en-US" sz="1850" dirty="0"/>
          </a:p>
        </p:txBody>
      </p:sp>
      <p:sp>
        <p:nvSpPr>
          <p:cNvPr id="25" name="Text 17"/>
          <p:cNvSpPr/>
          <p:nvPr/>
        </p:nvSpPr>
        <p:spPr>
          <a:xfrm>
            <a:off x="5972770" y="5813465"/>
            <a:ext cx="353829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Mise à l'échelle des caractéristiques</a:t>
            </a:r>
            <a:endParaRPr lang="en-US" sz="1700" dirty="0"/>
          </a:p>
        </p:txBody>
      </p:sp>
      <p:sp>
        <p:nvSpPr>
          <p:cNvPr id="26" name="Shape 18"/>
          <p:cNvSpPr/>
          <p:nvPr/>
        </p:nvSpPr>
        <p:spPr>
          <a:xfrm>
            <a:off x="5831324" y="6293048"/>
            <a:ext cx="8092321" cy="11430"/>
          </a:xfrm>
          <a:prstGeom prst="roundRect">
            <a:avLst>
              <a:gd name="adj" fmla="val 247376"/>
            </a:avLst>
          </a:prstGeom>
          <a:solidFill>
            <a:srgbClr val="4A6B6A"/>
          </a:solidFill>
          <a:ln/>
        </p:spPr>
      </p:sp>
      <p:pic>
        <p:nvPicPr>
          <p:cNvPr id="27" name="Image 6" descr="preencoded.png"/>
          <p:cNvPicPr>
            <a:picLocks noChangeAspect="1"/>
          </p:cNvPicPr>
          <p:nvPr/>
        </p:nvPicPr>
        <p:blipFill>
          <a:blip r:embed="rId9"/>
          <a:stretch>
            <a:fillRect/>
          </a:stretch>
        </p:blipFill>
        <p:spPr>
          <a:xfrm>
            <a:off x="1890951" y="6326148"/>
            <a:ext cx="4192905" cy="654129"/>
          </a:xfrm>
          <a:prstGeom prst="rect">
            <a:avLst/>
          </a:prstGeom>
        </p:spPr>
      </p:pic>
      <p:sp>
        <p:nvSpPr>
          <p:cNvPr id="28" name="Text 19"/>
          <p:cNvSpPr/>
          <p:nvPr/>
        </p:nvSpPr>
        <p:spPr>
          <a:xfrm>
            <a:off x="3927038" y="6464737"/>
            <a:ext cx="12061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7</a:t>
            </a:r>
            <a:endParaRPr lang="en-US" sz="1850" dirty="0"/>
          </a:p>
        </p:txBody>
      </p:sp>
      <p:sp>
        <p:nvSpPr>
          <p:cNvPr id="29" name="Text 20"/>
          <p:cNvSpPr/>
          <p:nvPr/>
        </p:nvSpPr>
        <p:spPr>
          <a:xfrm>
            <a:off x="6272332" y="6514624"/>
            <a:ext cx="463677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Relation entre les caractéristiques et les ventes</a:t>
            </a:r>
            <a:endParaRPr lang="en-US" sz="1700" dirty="0"/>
          </a:p>
        </p:txBody>
      </p:sp>
      <p:sp>
        <p:nvSpPr>
          <p:cNvPr id="30" name="Shape 21"/>
          <p:cNvSpPr/>
          <p:nvPr/>
        </p:nvSpPr>
        <p:spPr>
          <a:xfrm>
            <a:off x="6130885" y="6994208"/>
            <a:ext cx="7792760" cy="11430"/>
          </a:xfrm>
          <a:prstGeom prst="roundRect">
            <a:avLst>
              <a:gd name="adj" fmla="val 247376"/>
            </a:avLst>
          </a:prstGeom>
          <a:solidFill>
            <a:srgbClr val="4A6B6A"/>
          </a:solidFill>
          <a:ln/>
        </p:spPr>
      </p:sp>
      <p:pic>
        <p:nvPicPr>
          <p:cNvPr id="31" name="Image 7" descr="preencoded.png"/>
          <p:cNvPicPr>
            <a:picLocks noChangeAspect="1"/>
          </p:cNvPicPr>
          <p:nvPr/>
        </p:nvPicPr>
        <p:blipFill>
          <a:blip r:embed="rId10"/>
          <a:stretch>
            <a:fillRect/>
          </a:stretch>
        </p:blipFill>
        <p:spPr>
          <a:xfrm>
            <a:off x="1591389" y="7027307"/>
            <a:ext cx="4791908" cy="654129"/>
          </a:xfrm>
          <a:prstGeom prst="rect">
            <a:avLst/>
          </a:prstGeom>
        </p:spPr>
      </p:pic>
      <p:sp>
        <p:nvSpPr>
          <p:cNvPr id="32" name="Text 22"/>
          <p:cNvSpPr/>
          <p:nvPr/>
        </p:nvSpPr>
        <p:spPr>
          <a:xfrm>
            <a:off x="3921562" y="7165896"/>
            <a:ext cx="13144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8</a:t>
            </a:r>
            <a:endParaRPr lang="en-US" sz="1850" dirty="0"/>
          </a:p>
        </p:txBody>
      </p:sp>
      <p:sp>
        <p:nvSpPr>
          <p:cNvPr id="33" name="Text 23"/>
          <p:cNvSpPr/>
          <p:nvPr/>
        </p:nvSpPr>
        <p:spPr>
          <a:xfrm>
            <a:off x="6571774" y="7215783"/>
            <a:ext cx="5576292"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la corrélation entre les différentes variables et les ventes</a:t>
            </a:r>
            <a:endParaRPr lang="en-US" sz="1700" dirty="0"/>
          </a:p>
        </p:txBody>
      </p:sp>
      <p:sp>
        <p:nvSpPr>
          <p:cNvPr id="34" name="Shape 24"/>
          <p:cNvSpPr/>
          <p:nvPr/>
        </p:nvSpPr>
        <p:spPr>
          <a:xfrm>
            <a:off x="6430328" y="7695367"/>
            <a:ext cx="7493318" cy="11430"/>
          </a:xfrm>
          <a:prstGeom prst="roundRect">
            <a:avLst>
              <a:gd name="adj" fmla="val 247376"/>
            </a:avLst>
          </a:prstGeom>
          <a:solidFill>
            <a:srgbClr val="4A6B6A"/>
          </a:solidFill>
          <a:ln/>
        </p:spPr>
      </p:sp>
      <p:pic>
        <p:nvPicPr>
          <p:cNvPr id="35" name="Image 8" descr="preencoded.png"/>
          <p:cNvPicPr>
            <a:picLocks noChangeAspect="1"/>
          </p:cNvPicPr>
          <p:nvPr/>
        </p:nvPicPr>
        <p:blipFill>
          <a:blip r:embed="rId11"/>
          <a:stretch>
            <a:fillRect/>
          </a:stretch>
        </p:blipFill>
        <p:spPr>
          <a:xfrm>
            <a:off x="1291947" y="7728466"/>
            <a:ext cx="5390912" cy="654129"/>
          </a:xfrm>
          <a:prstGeom prst="rect">
            <a:avLst/>
          </a:prstGeom>
        </p:spPr>
      </p:pic>
      <p:sp>
        <p:nvSpPr>
          <p:cNvPr id="36" name="Text 25"/>
          <p:cNvSpPr/>
          <p:nvPr/>
        </p:nvSpPr>
        <p:spPr>
          <a:xfrm>
            <a:off x="3923228" y="7867055"/>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9</a:t>
            </a:r>
            <a:endParaRPr lang="en-US" sz="1850" dirty="0"/>
          </a:p>
        </p:txBody>
      </p:sp>
      <p:sp>
        <p:nvSpPr>
          <p:cNvPr id="37" name="Text 26"/>
          <p:cNvSpPr/>
          <p:nvPr/>
        </p:nvSpPr>
        <p:spPr>
          <a:xfrm>
            <a:off x="6871335" y="7916942"/>
            <a:ext cx="1664494"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Test d'hypothèse</a:t>
            </a:r>
            <a:endParaRPr lang="en-US" sz="1700" dirty="0"/>
          </a:p>
        </p:txBody>
      </p:sp>
      <p:sp>
        <p:nvSpPr>
          <p:cNvPr id="38" name="Shape 27"/>
          <p:cNvSpPr/>
          <p:nvPr/>
        </p:nvSpPr>
        <p:spPr>
          <a:xfrm>
            <a:off x="6729889" y="8396526"/>
            <a:ext cx="7193756" cy="11430"/>
          </a:xfrm>
          <a:prstGeom prst="roundRect">
            <a:avLst>
              <a:gd name="adj" fmla="val 247376"/>
            </a:avLst>
          </a:prstGeom>
          <a:solidFill>
            <a:srgbClr val="4A6B6A"/>
          </a:solidFill>
          <a:ln/>
        </p:spPr>
      </p:sp>
      <p:pic>
        <p:nvPicPr>
          <p:cNvPr id="39" name="Image 9" descr="preencoded.png"/>
          <p:cNvPicPr>
            <a:picLocks noChangeAspect="1"/>
          </p:cNvPicPr>
          <p:nvPr/>
        </p:nvPicPr>
        <p:blipFill>
          <a:blip r:embed="rId12"/>
          <a:stretch>
            <a:fillRect/>
          </a:stretch>
        </p:blipFill>
        <p:spPr>
          <a:xfrm>
            <a:off x="992386" y="8429625"/>
            <a:ext cx="5989915" cy="654129"/>
          </a:xfrm>
          <a:prstGeom prst="rect">
            <a:avLst/>
          </a:prstGeom>
        </p:spPr>
      </p:pic>
      <p:sp>
        <p:nvSpPr>
          <p:cNvPr id="40" name="Text 28"/>
          <p:cNvSpPr/>
          <p:nvPr/>
        </p:nvSpPr>
        <p:spPr>
          <a:xfrm>
            <a:off x="3869531" y="8568214"/>
            <a:ext cx="235506"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10</a:t>
            </a:r>
            <a:endParaRPr lang="en-US" sz="1850" dirty="0"/>
          </a:p>
        </p:txBody>
      </p:sp>
      <p:sp>
        <p:nvSpPr>
          <p:cNvPr id="41" name="Text 29"/>
          <p:cNvSpPr/>
          <p:nvPr/>
        </p:nvSpPr>
        <p:spPr>
          <a:xfrm>
            <a:off x="7170777" y="8618101"/>
            <a:ext cx="257436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La réduction des données</a:t>
            </a:r>
            <a:endParaRPr lang="en-US" sz="1700" dirty="0"/>
          </a:p>
        </p:txBody>
      </p:sp>
      <p:sp>
        <p:nvSpPr>
          <p:cNvPr id="42" name="Shape 30"/>
          <p:cNvSpPr/>
          <p:nvPr/>
        </p:nvSpPr>
        <p:spPr>
          <a:xfrm>
            <a:off x="7029331" y="9097685"/>
            <a:ext cx="6894314" cy="11430"/>
          </a:xfrm>
          <a:prstGeom prst="roundRect">
            <a:avLst>
              <a:gd name="adj" fmla="val 247376"/>
            </a:avLst>
          </a:prstGeom>
          <a:solidFill>
            <a:srgbClr val="4A6B6A"/>
          </a:solidFill>
          <a:ln/>
        </p:spPr>
      </p:sp>
      <p:pic>
        <p:nvPicPr>
          <p:cNvPr id="43" name="Image 10" descr="preencoded.png"/>
          <p:cNvPicPr>
            <a:picLocks noChangeAspect="1"/>
          </p:cNvPicPr>
          <p:nvPr/>
        </p:nvPicPr>
        <p:blipFill>
          <a:blip r:embed="rId13"/>
          <a:stretch>
            <a:fillRect/>
          </a:stretch>
        </p:blipFill>
        <p:spPr>
          <a:xfrm>
            <a:off x="692944" y="9130784"/>
            <a:ext cx="6588919" cy="654129"/>
          </a:xfrm>
          <a:prstGeom prst="rect">
            <a:avLst/>
          </a:prstGeom>
        </p:spPr>
      </p:pic>
      <p:sp>
        <p:nvSpPr>
          <p:cNvPr id="44" name="Text 31"/>
          <p:cNvSpPr/>
          <p:nvPr/>
        </p:nvSpPr>
        <p:spPr>
          <a:xfrm>
            <a:off x="3903940" y="9269373"/>
            <a:ext cx="166807"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11</a:t>
            </a:r>
            <a:endParaRPr lang="en-US" sz="1850" dirty="0"/>
          </a:p>
        </p:txBody>
      </p:sp>
      <p:sp>
        <p:nvSpPr>
          <p:cNvPr id="45" name="Text 32"/>
          <p:cNvSpPr/>
          <p:nvPr/>
        </p:nvSpPr>
        <p:spPr>
          <a:xfrm>
            <a:off x="7470338" y="9319260"/>
            <a:ext cx="212859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Prédiction des ventes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5134332"/>
            <a:ext cx="6060877"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1—Collecte des données</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65829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Collecte des données</a:t>
            </a:r>
            <a:endParaRPr lang="en-US" sz="4400" dirty="0"/>
          </a:p>
        </p:txBody>
      </p:sp>
      <p:sp>
        <p:nvSpPr>
          <p:cNvPr id="3" name="Text 1"/>
          <p:cNvSpPr/>
          <p:nvPr/>
        </p:nvSpPr>
        <p:spPr>
          <a:xfrm>
            <a:off x="837724" y="1841063"/>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Pour commencer, On va charger le fichier Excel et examiner les différentes feuilles pour comprendre les données disponibles. Cela nous permettra de définir un projet pertinent à partir des informations contenues dans le fichier. On va exécuter le code pour charger et afficher un aperçu des données.</a:t>
            </a:r>
            <a:endParaRPr lang="en-US" sz="1850" dirty="0"/>
          </a:p>
        </p:txBody>
      </p:sp>
      <p:pic>
        <p:nvPicPr>
          <p:cNvPr id="4" name="Image 0" descr="preencoded.png"/>
          <p:cNvPicPr>
            <a:picLocks noChangeAspect="1"/>
          </p:cNvPicPr>
          <p:nvPr/>
        </p:nvPicPr>
        <p:blipFill>
          <a:blip r:embed="rId3"/>
          <a:stretch>
            <a:fillRect/>
          </a:stretch>
        </p:blipFill>
        <p:spPr>
          <a:xfrm>
            <a:off x="1119426" y="3259336"/>
            <a:ext cx="12391430" cy="46083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7807" y="430411"/>
            <a:ext cx="3683318" cy="460415"/>
          </a:xfrm>
          <a:prstGeom prst="rect">
            <a:avLst/>
          </a:prstGeom>
          <a:noFill/>
          <a:ln/>
        </p:spPr>
        <p:txBody>
          <a:bodyPr wrap="none" lIns="0" tIns="0" rIns="0" bIns="0" rtlCol="0" anchor="t"/>
          <a:lstStyle/>
          <a:p>
            <a:pPr marL="0" indent="0">
              <a:lnSpc>
                <a:spcPts val="3600"/>
              </a:lnSpc>
              <a:buNone/>
            </a:pPr>
            <a:r>
              <a:rPr lang="en-US" sz="2900" b="1" dirty="0">
                <a:solidFill>
                  <a:srgbClr val="FFD9BE"/>
                </a:solidFill>
                <a:latin typeface="Quattrocento" pitchFamily="34" charset="0"/>
                <a:ea typeface="Quattrocento" pitchFamily="34" charset="-122"/>
                <a:cs typeface="Quattrocento" pitchFamily="34" charset="-120"/>
              </a:rPr>
              <a:t>Collecte des données</a:t>
            </a:r>
            <a:endParaRPr lang="en-US" sz="2900" dirty="0"/>
          </a:p>
        </p:txBody>
      </p:sp>
      <p:sp>
        <p:nvSpPr>
          <p:cNvPr id="3" name="Text 1"/>
          <p:cNvSpPr/>
          <p:nvPr/>
        </p:nvSpPr>
        <p:spPr>
          <a:xfrm>
            <a:off x="547807" y="1203841"/>
            <a:ext cx="13534787" cy="250508"/>
          </a:xfrm>
          <a:prstGeom prst="rect">
            <a:avLst/>
          </a:prstGeom>
          <a:noFill/>
          <a:ln/>
        </p:spPr>
        <p:txBody>
          <a:bodyPr wrap="non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 résultat du code:</a:t>
            </a:r>
            <a:endParaRPr lang="en-US" sz="1200" dirty="0"/>
          </a:p>
        </p:txBody>
      </p:sp>
      <p:pic>
        <p:nvPicPr>
          <p:cNvPr id="4" name="Image 0" descr="preencoded.png"/>
          <p:cNvPicPr>
            <a:picLocks noChangeAspect="1"/>
          </p:cNvPicPr>
          <p:nvPr/>
        </p:nvPicPr>
        <p:blipFill>
          <a:blip r:embed="rId3"/>
          <a:stretch>
            <a:fillRect/>
          </a:stretch>
        </p:blipFill>
        <p:spPr>
          <a:xfrm>
            <a:off x="2889528" y="1630442"/>
            <a:ext cx="8851225" cy="2770108"/>
          </a:xfrm>
          <a:prstGeom prst="rect">
            <a:avLst/>
          </a:prstGeom>
        </p:spPr>
      </p:pic>
      <p:pic>
        <p:nvPicPr>
          <p:cNvPr id="5" name="Image 1" descr="preencoded.png"/>
          <p:cNvPicPr>
            <a:picLocks noChangeAspect="1"/>
          </p:cNvPicPr>
          <p:nvPr/>
        </p:nvPicPr>
        <p:blipFill>
          <a:blip r:embed="rId4"/>
          <a:stretch>
            <a:fillRect/>
          </a:stretch>
        </p:blipFill>
        <p:spPr>
          <a:xfrm>
            <a:off x="2889528" y="4576643"/>
            <a:ext cx="8851225" cy="2763560"/>
          </a:xfrm>
          <a:prstGeom prst="rect">
            <a:avLst/>
          </a:prstGeom>
        </p:spPr>
      </p:pic>
      <p:pic>
        <p:nvPicPr>
          <p:cNvPr id="6" name="Image 2" descr="preencoded.png"/>
          <p:cNvPicPr>
            <a:picLocks noChangeAspect="1"/>
          </p:cNvPicPr>
          <p:nvPr/>
        </p:nvPicPr>
        <p:blipFill>
          <a:blip r:embed="rId5"/>
          <a:stretch>
            <a:fillRect/>
          </a:stretch>
        </p:blipFill>
        <p:spPr>
          <a:xfrm>
            <a:off x="2889528" y="7516297"/>
            <a:ext cx="8851225" cy="2729984"/>
          </a:xfrm>
          <a:prstGeom prst="rect">
            <a:avLst/>
          </a:prstGeom>
        </p:spPr>
      </p:pic>
      <p:sp>
        <p:nvSpPr>
          <p:cNvPr id="7" name="Text 2"/>
          <p:cNvSpPr/>
          <p:nvPr/>
        </p:nvSpPr>
        <p:spPr>
          <a:xfrm>
            <a:off x="547807" y="10422374"/>
            <a:ext cx="13534787" cy="250508"/>
          </a:xfrm>
          <a:prstGeom prst="rect">
            <a:avLst/>
          </a:prstGeom>
          <a:noFill/>
          <a:ln/>
        </p:spPr>
        <p:txBody>
          <a:bodyPr wrap="none" lIns="0" tIns="0" rIns="0" bIns="0" rtlCol="0" anchor="t"/>
          <a:lstStyle/>
          <a:p>
            <a:pPr marL="0" indent="0">
              <a:lnSpc>
                <a:spcPts val="1950"/>
              </a:lnSpc>
              <a:buNone/>
            </a:pP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5913" y="499586"/>
            <a:ext cx="4275296" cy="534353"/>
          </a:xfrm>
          <a:prstGeom prst="rect">
            <a:avLst/>
          </a:prstGeom>
          <a:noFill/>
          <a:ln/>
        </p:spPr>
        <p:txBody>
          <a:bodyPr wrap="none" lIns="0" tIns="0" rIns="0" bIns="0" rtlCol="0" anchor="t"/>
          <a:lstStyle/>
          <a:p>
            <a:pPr marL="0" indent="0">
              <a:lnSpc>
                <a:spcPts val="4200"/>
              </a:lnSpc>
              <a:buNone/>
            </a:pPr>
            <a:r>
              <a:rPr lang="en-US" sz="3350" b="1" dirty="0">
                <a:solidFill>
                  <a:srgbClr val="FFD9BE"/>
                </a:solidFill>
                <a:latin typeface="Quattrocento" pitchFamily="34" charset="0"/>
                <a:ea typeface="Quattrocento" pitchFamily="34" charset="-122"/>
                <a:cs typeface="Quattrocento" pitchFamily="34" charset="-120"/>
              </a:rPr>
              <a:t>Collecte des données</a:t>
            </a:r>
            <a:endParaRPr lang="en-US" sz="3350" dirty="0"/>
          </a:p>
        </p:txBody>
      </p:sp>
      <p:sp>
        <p:nvSpPr>
          <p:cNvPr id="3" name="Text 1"/>
          <p:cNvSpPr/>
          <p:nvPr/>
        </p:nvSpPr>
        <p:spPr>
          <a:xfrm>
            <a:off x="635913" y="1397318"/>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On voit que le fichier contient trois feuilles de données de ventes différentes :</a:t>
            </a:r>
            <a:endParaRPr lang="en-US" sz="1400" dirty="0"/>
          </a:p>
        </p:txBody>
      </p:sp>
      <p:sp>
        <p:nvSpPr>
          <p:cNvPr id="4" name="Text 2"/>
          <p:cNvSpPr/>
          <p:nvPr/>
        </p:nvSpPr>
        <p:spPr>
          <a:xfrm>
            <a:off x="635913" y="1892260"/>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pantalons (Pants sales)</a:t>
            </a:r>
            <a:endParaRPr lang="en-US" sz="1400" dirty="0"/>
          </a:p>
        </p:txBody>
      </p:sp>
      <p:sp>
        <p:nvSpPr>
          <p:cNvPr id="5" name="Text 3"/>
          <p:cNvSpPr/>
          <p:nvPr/>
        </p:nvSpPr>
        <p:spPr>
          <a:xfrm>
            <a:off x="635913" y="2387203"/>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robes (Dress sales)</a:t>
            </a:r>
            <a:endParaRPr lang="en-US" sz="1400" dirty="0"/>
          </a:p>
        </p:txBody>
      </p:sp>
      <p:sp>
        <p:nvSpPr>
          <p:cNvPr id="6" name="Text 4"/>
          <p:cNvSpPr/>
          <p:nvPr/>
        </p:nvSpPr>
        <p:spPr>
          <a:xfrm>
            <a:off x="635913" y="2882146"/>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pulls (Sweater sales)</a:t>
            </a:r>
            <a:endParaRPr lang="en-US" sz="1400" dirty="0"/>
          </a:p>
        </p:txBody>
      </p:sp>
      <p:sp>
        <p:nvSpPr>
          <p:cNvPr id="7" name="Text 5"/>
          <p:cNvSpPr/>
          <p:nvPr/>
        </p:nvSpPr>
        <p:spPr>
          <a:xfrm>
            <a:off x="635913" y="3377089"/>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Chaque feuille contient des données sur les ventes en différentes unités (milliards de Yuan, millions, etc.) pour différentes dates.</a:t>
            </a:r>
            <a:endParaRPr lang="en-US" sz="1400" dirty="0"/>
          </a:p>
        </p:txBody>
      </p:sp>
      <p:sp>
        <p:nvSpPr>
          <p:cNvPr id="8" name="Shape 6"/>
          <p:cNvSpPr/>
          <p:nvPr/>
        </p:nvSpPr>
        <p:spPr>
          <a:xfrm>
            <a:off x="635913" y="4076343"/>
            <a:ext cx="408742" cy="408742"/>
          </a:xfrm>
          <a:prstGeom prst="roundRect">
            <a:avLst>
              <a:gd name="adj" fmla="val 6668"/>
            </a:avLst>
          </a:prstGeom>
          <a:solidFill>
            <a:srgbClr val="315251"/>
          </a:solidFill>
          <a:ln/>
        </p:spPr>
      </p:sp>
      <p:sp>
        <p:nvSpPr>
          <p:cNvPr id="9" name="Text 7"/>
          <p:cNvSpPr/>
          <p:nvPr/>
        </p:nvSpPr>
        <p:spPr>
          <a:xfrm>
            <a:off x="794861" y="4152424"/>
            <a:ext cx="90845"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1</a:t>
            </a:r>
            <a:endParaRPr lang="en-US" sz="2000" dirty="0"/>
          </a:p>
        </p:txBody>
      </p:sp>
      <p:sp>
        <p:nvSpPr>
          <p:cNvPr id="10" name="Text 8"/>
          <p:cNvSpPr/>
          <p:nvPr/>
        </p:nvSpPr>
        <p:spPr>
          <a:xfrm>
            <a:off x="1226344" y="4076343"/>
            <a:ext cx="4052649"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S (Ventes, unité : milliard de Yuan)</a:t>
            </a:r>
            <a:endParaRPr lang="en-US" sz="2000" dirty="0"/>
          </a:p>
        </p:txBody>
      </p:sp>
      <p:sp>
        <p:nvSpPr>
          <p:cNvPr id="11" name="Text 9"/>
          <p:cNvSpPr/>
          <p:nvPr/>
        </p:nvSpPr>
        <p:spPr>
          <a:xfrm>
            <a:off x="1226344" y="4505920"/>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représente les ventes totales réalisées sur la plateforme pour les produits vestimentaires, exprimées en </a:t>
            </a:r>
            <a:r>
              <a:rPr lang="en-US" sz="1400" b="1" dirty="0">
                <a:solidFill>
                  <a:srgbClr val="F9EEE7"/>
                </a:solidFill>
                <a:latin typeface="Quattrocento" pitchFamily="34" charset="0"/>
                <a:ea typeface="Quattrocento" pitchFamily="34" charset="-122"/>
                <a:cs typeface="Quattrocento" pitchFamily="34" charset="-120"/>
              </a:rPr>
              <a:t>milliards de Yuan</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12" name="Text 10"/>
          <p:cNvSpPr/>
          <p:nvPr/>
        </p:nvSpPr>
        <p:spPr>
          <a:xfrm>
            <a:off x="1226344" y="5196126"/>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C'est la </a:t>
            </a:r>
            <a:r>
              <a:rPr lang="en-US" sz="1400" b="1" dirty="0">
                <a:solidFill>
                  <a:srgbClr val="F9EEE7"/>
                </a:solidFill>
                <a:latin typeface="Quattrocento" pitchFamily="34" charset="0"/>
                <a:ea typeface="Quattrocento" pitchFamily="34" charset="-122"/>
                <a:cs typeface="Quattrocento" pitchFamily="34" charset="-120"/>
              </a:rPr>
              <a:t>variable cible principale</a:t>
            </a:r>
            <a:r>
              <a:rPr lang="en-US" sz="1400" dirty="0">
                <a:solidFill>
                  <a:srgbClr val="F9EEE7"/>
                </a:solidFill>
                <a:latin typeface="Quattrocento" pitchFamily="34" charset="0"/>
                <a:ea typeface="Quattrocento" pitchFamily="34" charset="-122"/>
                <a:cs typeface="Quattrocento" pitchFamily="34" charset="-120"/>
              </a:rPr>
              <a:t>, car l'objectif est de comprendre et d'améliorer les performances des ventes.</a:t>
            </a:r>
            <a:endParaRPr lang="en-US" sz="1400" dirty="0"/>
          </a:p>
        </p:txBody>
      </p:sp>
      <p:sp>
        <p:nvSpPr>
          <p:cNvPr id="13" name="Shape 11"/>
          <p:cNvSpPr/>
          <p:nvPr/>
        </p:nvSpPr>
        <p:spPr>
          <a:xfrm>
            <a:off x="7406045" y="4076343"/>
            <a:ext cx="408742" cy="408742"/>
          </a:xfrm>
          <a:prstGeom prst="roundRect">
            <a:avLst>
              <a:gd name="adj" fmla="val 6668"/>
            </a:avLst>
          </a:prstGeom>
          <a:solidFill>
            <a:srgbClr val="315251"/>
          </a:solidFill>
          <a:ln/>
        </p:spPr>
      </p:sp>
      <p:sp>
        <p:nvSpPr>
          <p:cNvPr id="14" name="Text 12"/>
          <p:cNvSpPr/>
          <p:nvPr/>
        </p:nvSpPr>
        <p:spPr>
          <a:xfrm>
            <a:off x="7541657" y="4152424"/>
            <a:ext cx="137517"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2</a:t>
            </a:r>
            <a:endParaRPr lang="en-US" sz="2000" dirty="0"/>
          </a:p>
        </p:txBody>
      </p:sp>
      <p:sp>
        <p:nvSpPr>
          <p:cNvPr id="15" name="Text 13"/>
          <p:cNvSpPr/>
          <p:nvPr/>
        </p:nvSpPr>
        <p:spPr>
          <a:xfrm>
            <a:off x="7996476" y="4076343"/>
            <a:ext cx="3781068"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X4 (Pages vues, unité : milliards)</a:t>
            </a:r>
            <a:endParaRPr lang="en-US" sz="2000" dirty="0"/>
          </a:p>
        </p:txBody>
      </p:sp>
      <p:sp>
        <p:nvSpPr>
          <p:cNvPr id="16" name="Text 14"/>
          <p:cNvSpPr/>
          <p:nvPr/>
        </p:nvSpPr>
        <p:spPr>
          <a:xfrm>
            <a:off x="7996476" y="4505920"/>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Indique le nombre total de pages consultées sur la plateforme pendant la période donnée, exprimé en </a:t>
            </a:r>
            <a:r>
              <a:rPr lang="en-US" sz="1400" b="1" dirty="0">
                <a:solidFill>
                  <a:srgbClr val="F9EEE7"/>
                </a:solidFill>
                <a:latin typeface="Quattrocento" pitchFamily="34" charset="0"/>
                <a:ea typeface="Quattrocento" pitchFamily="34" charset="-122"/>
                <a:cs typeface="Quattrocento" pitchFamily="34" charset="-120"/>
              </a:rPr>
              <a:t>milliards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17" name="Text 15"/>
          <p:cNvSpPr/>
          <p:nvPr/>
        </p:nvSpPr>
        <p:spPr>
          <a:xfrm>
            <a:off x="7996476" y="5196126"/>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est un indicateur clé de l'intérêt ou de l'engagement des clients envers les produits et la plateforme. </a:t>
            </a:r>
            <a:endParaRPr lang="en-US" sz="1400" dirty="0"/>
          </a:p>
        </p:txBody>
      </p:sp>
      <p:sp>
        <p:nvSpPr>
          <p:cNvPr id="18" name="Shape 16"/>
          <p:cNvSpPr/>
          <p:nvPr/>
        </p:nvSpPr>
        <p:spPr>
          <a:xfrm>
            <a:off x="635913" y="6163389"/>
            <a:ext cx="408742" cy="408742"/>
          </a:xfrm>
          <a:prstGeom prst="roundRect">
            <a:avLst>
              <a:gd name="adj" fmla="val 6668"/>
            </a:avLst>
          </a:prstGeom>
          <a:solidFill>
            <a:srgbClr val="315251"/>
          </a:solidFill>
          <a:ln/>
        </p:spPr>
      </p:sp>
      <p:sp>
        <p:nvSpPr>
          <p:cNvPr id="19" name="Text 17"/>
          <p:cNvSpPr/>
          <p:nvPr/>
        </p:nvSpPr>
        <p:spPr>
          <a:xfrm>
            <a:off x="770453" y="6239470"/>
            <a:ext cx="139541"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3</a:t>
            </a:r>
            <a:endParaRPr lang="en-US" sz="2000" dirty="0"/>
          </a:p>
        </p:txBody>
      </p:sp>
      <p:sp>
        <p:nvSpPr>
          <p:cNvPr id="20" name="Text 18"/>
          <p:cNvSpPr/>
          <p:nvPr/>
        </p:nvSpPr>
        <p:spPr>
          <a:xfrm>
            <a:off x="1226344" y="6163389"/>
            <a:ext cx="5998012" cy="641271"/>
          </a:xfrm>
          <a:prstGeom prst="rect">
            <a:avLst/>
          </a:prstGeom>
          <a:noFill/>
          <a:ln/>
        </p:spPr>
        <p:txBody>
          <a:bodyPr wrap="squar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X8 (Nombre d'achats supplémentaires, unité : 10 millions)</a:t>
            </a:r>
            <a:endParaRPr lang="en-US" sz="2000" dirty="0"/>
          </a:p>
        </p:txBody>
      </p:sp>
      <p:sp>
        <p:nvSpPr>
          <p:cNvPr id="21" name="Text 19"/>
          <p:cNvSpPr/>
          <p:nvPr/>
        </p:nvSpPr>
        <p:spPr>
          <a:xfrm>
            <a:off x="1226344" y="6913602"/>
            <a:ext cx="5998012" cy="871895"/>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Correspond au nombre de fois où les clients ont ajouté des articles supplémentaires à leurs paniers avant de finaliser leurs commandes, exprimé en </a:t>
            </a:r>
            <a:r>
              <a:rPr lang="en-US" sz="1400" b="1" dirty="0">
                <a:solidFill>
                  <a:srgbClr val="F9EEE7"/>
                </a:solidFill>
                <a:latin typeface="Quattrocento" pitchFamily="34" charset="0"/>
                <a:ea typeface="Quattrocento" pitchFamily="34" charset="-122"/>
                <a:cs typeface="Quattrocento" pitchFamily="34" charset="-120"/>
              </a:rPr>
              <a:t>dizaines de millions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22" name="Text 20"/>
          <p:cNvSpPr/>
          <p:nvPr/>
        </p:nvSpPr>
        <p:spPr>
          <a:xfrm>
            <a:off x="1226344" y="7894439"/>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Cela reflète le comportement d'achat et la propension des clients à acheter plusieurs articles lors d'une transaction.</a:t>
            </a:r>
            <a:endParaRPr lang="en-US" sz="1400" dirty="0"/>
          </a:p>
        </p:txBody>
      </p:sp>
      <p:sp>
        <p:nvSpPr>
          <p:cNvPr id="23" name="Shape 21"/>
          <p:cNvSpPr/>
          <p:nvPr/>
        </p:nvSpPr>
        <p:spPr>
          <a:xfrm>
            <a:off x="7406045" y="6163389"/>
            <a:ext cx="408742" cy="408742"/>
          </a:xfrm>
          <a:prstGeom prst="roundRect">
            <a:avLst>
              <a:gd name="adj" fmla="val 6668"/>
            </a:avLst>
          </a:prstGeom>
          <a:solidFill>
            <a:srgbClr val="315251"/>
          </a:solidFill>
          <a:ln/>
        </p:spPr>
      </p:sp>
      <p:sp>
        <p:nvSpPr>
          <p:cNvPr id="24" name="Text 22"/>
          <p:cNvSpPr/>
          <p:nvPr/>
        </p:nvSpPr>
        <p:spPr>
          <a:xfrm>
            <a:off x="7545229" y="6239470"/>
            <a:ext cx="130373"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4</a:t>
            </a:r>
            <a:endParaRPr lang="en-US" sz="2000" dirty="0"/>
          </a:p>
        </p:txBody>
      </p:sp>
      <p:sp>
        <p:nvSpPr>
          <p:cNvPr id="25" name="Text 23"/>
          <p:cNvSpPr/>
          <p:nvPr/>
        </p:nvSpPr>
        <p:spPr>
          <a:xfrm>
            <a:off x="7996476" y="6163389"/>
            <a:ext cx="5749885"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X9 (Indice de groupe de clients, unité : 100 mille)</a:t>
            </a:r>
            <a:endParaRPr lang="en-US" sz="2000" dirty="0"/>
          </a:p>
        </p:txBody>
      </p:sp>
      <p:sp>
        <p:nvSpPr>
          <p:cNvPr id="26" name="Text 24"/>
          <p:cNvSpPr/>
          <p:nvPr/>
        </p:nvSpPr>
        <p:spPr>
          <a:xfrm>
            <a:off x="7996476" y="6592967"/>
            <a:ext cx="5998012" cy="871895"/>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représente un </a:t>
            </a:r>
            <a:r>
              <a:rPr lang="en-US" sz="1400" b="1" dirty="0">
                <a:solidFill>
                  <a:srgbClr val="F9EEE7"/>
                </a:solidFill>
                <a:latin typeface="Quattrocento" pitchFamily="34" charset="0"/>
                <a:ea typeface="Quattrocento" pitchFamily="34" charset="-122"/>
                <a:cs typeface="Quattrocento" pitchFamily="34" charset="-120"/>
              </a:rPr>
              <a:t>indice agrégé</a:t>
            </a:r>
            <a:r>
              <a:rPr lang="en-US" sz="1400" dirty="0">
                <a:solidFill>
                  <a:srgbClr val="F9EEE7"/>
                </a:solidFill>
                <a:latin typeface="Quattrocento" pitchFamily="34" charset="0"/>
                <a:ea typeface="Quattrocento" pitchFamily="34" charset="-122"/>
                <a:cs typeface="Quattrocento" pitchFamily="34" charset="-120"/>
              </a:rPr>
              <a:t> qui reflète le comportement ou la segmentation des groupes de clients, exprimé en </a:t>
            </a:r>
            <a:r>
              <a:rPr lang="en-US" sz="1400" b="1" dirty="0">
                <a:solidFill>
                  <a:srgbClr val="F9EEE7"/>
                </a:solidFill>
                <a:latin typeface="Quattrocento" pitchFamily="34" charset="0"/>
                <a:ea typeface="Quattrocento" pitchFamily="34" charset="-122"/>
                <a:cs typeface="Quattrocento" pitchFamily="34" charset="-120"/>
              </a:rPr>
              <a:t>centaines de milliers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27" name="Text 25"/>
          <p:cNvSpPr/>
          <p:nvPr/>
        </p:nvSpPr>
        <p:spPr>
          <a:xfrm>
            <a:off x="7996476" y="7573804"/>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Elle peut inclure des données telles que le profil des clients, leurs préférences ou leur fidélité envers la plateforme.</a:t>
            </a:r>
            <a:endParaRPr lang="en-US" sz="1400" dirty="0"/>
          </a:p>
        </p:txBody>
      </p:sp>
      <p:sp>
        <p:nvSpPr>
          <p:cNvPr id="28" name="Shape 26"/>
          <p:cNvSpPr/>
          <p:nvPr/>
        </p:nvSpPr>
        <p:spPr>
          <a:xfrm>
            <a:off x="635913" y="8861703"/>
            <a:ext cx="408742" cy="408742"/>
          </a:xfrm>
          <a:prstGeom prst="roundRect">
            <a:avLst>
              <a:gd name="adj" fmla="val 6668"/>
            </a:avLst>
          </a:prstGeom>
          <a:solidFill>
            <a:srgbClr val="315251"/>
          </a:solidFill>
          <a:ln/>
        </p:spPr>
      </p:sp>
      <p:sp>
        <p:nvSpPr>
          <p:cNvPr id="29" name="Text 27"/>
          <p:cNvSpPr/>
          <p:nvPr/>
        </p:nvSpPr>
        <p:spPr>
          <a:xfrm>
            <a:off x="772120" y="8937784"/>
            <a:ext cx="136208"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5</a:t>
            </a:r>
            <a:endParaRPr lang="en-US" sz="2000" dirty="0"/>
          </a:p>
        </p:txBody>
      </p:sp>
      <p:sp>
        <p:nvSpPr>
          <p:cNvPr id="30" name="Text 28"/>
          <p:cNvSpPr/>
          <p:nvPr/>
        </p:nvSpPr>
        <p:spPr>
          <a:xfrm>
            <a:off x="1226344" y="8861703"/>
            <a:ext cx="4965144"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X10 (Indice de transaction, unité : million)</a:t>
            </a:r>
            <a:endParaRPr lang="en-US" sz="2000" dirty="0"/>
          </a:p>
        </p:txBody>
      </p:sp>
      <p:sp>
        <p:nvSpPr>
          <p:cNvPr id="31" name="Text 29"/>
          <p:cNvSpPr/>
          <p:nvPr/>
        </p:nvSpPr>
        <p:spPr>
          <a:xfrm>
            <a:off x="1226344" y="9291280"/>
            <a:ext cx="12768143"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Représente un </a:t>
            </a:r>
            <a:r>
              <a:rPr lang="en-US" sz="1400" b="1" dirty="0">
                <a:solidFill>
                  <a:srgbClr val="F9EEE7"/>
                </a:solidFill>
                <a:latin typeface="Quattrocento" pitchFamily="34" charset="0"/>
                <a:ea typeface="Quattrocento" pitchFamily="34" charset="-122"/>
                <a:cs typeface="Quattrocento" pitchFamily="34" charset="-120"/>
              </a:rPr>
              <a:t>indice global des transactions</a:t>
            </a:r>
            <a:r>
              <a:rPr lang="en-US" sz="1400" dirty="0">
                <a:solidFill>
                  <a:srgbClr val="F9EEE7"/>
                </a:solidFill>
                <a:latin typeface="Quattrocento" pitchFamily="34" charset="0"/>
                <a:ea typeface="Quattrocento" pitchFamily="34" charset="-122"/>
                <a:cs typeface="Quattrocento" pitchFamily="34" charset="-120"/>
              </a:rPr>
              <a:t> réalisées sur la plateforme, exprimé en </a:t>
            </a:r>
            <a:r>
              <a:rPr lang="en-US" sz="1400" b="1" dirty="0">
                <a:solidFill>
                  <a:srgbClr val="F9EEE7"/>
                </a:solidFill>
                <a:latin typeface="Quattrocento" pitchFamily="34" charset="0"/>
                <a:ea typeface="Quattrocento" pitchFamily="34" charset="-122"/>
                <a:cs typeface="Quattrocento" pitchFamily="34" charset="-120"/>
              </a:rPr>
              <a:t>millions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32" name="Text 30"/>
          <p:cNvSpPr/>
          <p:nvPr/>
        </p:nvSpPr>
        <p:spPr>
          <a:xfrm>
            <a:off x="1226344" y="9690854"/>
            <a:ext cx="12768143"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 indice est lié au volume et à la fréquence des transactions et peut inclure des données sur les promotions ou les périodes de forte activité (ex. : soldes).</a:t>
            </a:r>
            <a:endParaRPr lang="en-US" sz="1400" dirty="0"/>
          </a:p>
        </p:txBody>
      </p:sp>
      <p:sp>
        <p:nvSpPr>
          <p:cNvPr id="33" name="Text 31"/>
          <p:cNvSpPr/>
          <p:nvPr/>
        </p:nvSpPr>
        <p:spPr>
          <a:xfrm>
            <a:off x="635913" y="10185797"/>
            <a:ext cx="13358574" cy="290632"/>
          </a:xfrm>
          <a:prstGeom prst="rect">
            <a:avLst/>
          </a:prstGeom>
          <a:noFill/>
          <a:ln/>
        </p:spPr>
        <p:txBody>
          <a:bodyPr wrap="none" lIns="0" tIns="0" rIns="0" bIns="0" rtlCol="0" anchor="t"/>
          <a:lstStyle/>
          <a:p>
            <a:pPr marL="0" indent="0">
              <a:lnSpc>
                <a:spcPts val="2250"/>
              </a:lnSpc>
              <a:buNone/>
            </a:pP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5134332"/>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2—Echantillonnage</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Words>
  <Application>Microsoft Office PowerPoint</Application>
  <PresentationFormat>Custom</PresentationFormat>
  <Paragraphs>171</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Quattrocento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2</cp:revision>
  <dcterms:created xsi:type="dcterms:W3CDTF">2024-12-31T23:29:15Z</dcterms:created>
  <dcterms:modified xsi:type="dcterms:W3CDTF">2025-09-08T09:25:26Z</dcterms:modified>
</cp:coreProperties>
</file>